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0" r:id="rId1"/>
  </p:sldMasterIdLst>
  <p:notesMasterIdLst>
    <p:notesMasterId r:id="rId19"/>
  </p:notesMasterIdLst>
  <p:sldIdLst>
    <p:sldId id="671" r:id="rId2"/>
    <p:sldId id="613" r:id="rId3"/>
    <p:sldId id="258" r:id="rId4"/>
    <p:sldId id="260" r:id="rId5"/>
    <p:sldId id="262" r:id="rId6"/>
    <p:sldId id="265" r:id="rId7"/>
    <p:sldId id="267" r:id="rId8"/>
    <p:sldId id="319" r:id="rId9"/>
    <p:sldId id="672" r:id="rId10"/>
    <p:sldId id="657" r:id="rId11"/>
    <p:sldId id="269" r:id="rId12"/>
    <p:sldId id="659" r:id="rId13"/>
    <p:sldId id="660" r:id="rId14"/>
    <p:sldId id="662" r:id="rId15"/>
    <p:sldId id="663" r:id="rId16"/>
    <p:sldId id="664" r:id="rId17"/>
    <p:sldId id="673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0F0A"/>
    <a:srgbClr val="1D9759"/>
    <a:srgbClr val="009EAE"/>
    <a:srgbClr val="AE1073"/>
    <a:srgbClr val="F69B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77" autoAdjust="0"/>
    <p:restoredTop sz="94694"/>
  </p:normalViewPr>
  <p:slideViewPr>
    <p:cSldViewPr snapToGrid="0" snapToObjects="1">
      <p:cViewPr>
        <p:scale>
          <a:sx n="62" d="100"/>
          <a:sy n="62" d="100"/>
        </p:scale>
        <p:origin x="1260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181776-A80B-4F1B-B9B2-43E6D7C1A5D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E1206C6C-D307-4233-B34F-E68ABBA6C0FE}">
      <dgm:prSet phldrT="[Tekst]"/>
      <dgm:spPr>
        <a:solidFill>
          <a:srgbClr val="17AD34"/>
        </a:solidFill>
      </dgm:spPr>
      <dgm:t>
        <a:bodyPr/>
        <a:lstStyle/>
        <a:p>
          <a:r>
            <a:rPr lang="nl-BE" dirty="0"/>
            <a:t>EPS</a:t>
          </a:r>
        </a:p>
      </dgm:t>
    </dgm:pt>
    <dgm:pt modelId="{990CEDEA-EA1A-4901-A9EE-CA21473637BE}" type="parTrans" cxnId="{83357C62-B074-4DB7-98A0-4FE18CD87E55}">
      <dgm:prSet/>
      <dgm:spPr/>
      <dgm:t>
        <a:bodyPr/>
        <a:lstStyle/>
        <a:p>
          <a:endParaRPr lang="nl-BE"/>
        </a:p>
      </dgm:t>
    </dgm:pt>
    <dgm:pt modelId="{5D4DFFDC-F212-49F2-9273-49E720B75AF7}" type="sibTrans" cxnId="{83357C62-B074-4DB7-98A0-4FE18CD87E55}">
      <dgm:prSet/>
      <dgm:spPr/>
      <dgm:t>
        <a:bodyPr/>
        <a:lstStyle/>
        <a:p>
          <a:endParaRPr lang="nl-BE"/>
        </a:p>
      </dgm:t>
    </dgm:pt>
    <dgm:pt modelId="{0038F3E8-E132-42A7-B6AC-E023DF6A0951}">
      <dgm:prSet phldrT="[Tekst]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nl-BE" dirty="0"/>
            <a:t>International</a:t>
          </a:r>
        </a:p>
      </dgm:t>
    </dgm:pt>
    <dgm:pt modelId="{9814C03D-F4BF-42A8-9D74-5D2CD28732F3}" type="parTrans" cxnId="{3664242C-9F4F-4D12-9E71-B4261A792FC3}">
      <dgm:prSet/>
      <dgm:spPr/>
      <dgm:t>
        <a:bodyPr/>
        <a:lstStyle/>
        <a:p>
          <a:endParaRPr lang="nl-BE"/>
        </a:p>
      </dgm:t>
    </dgm:pt>
    <dgm:pt modelId="{69F34B18-AEEB-4976-A96C-D8A9150DFE75}" type="sibTrans" cxnId="{3664242C-9F4F-4D12-9E71-B4261A792FC3}">
      <dgm:prSet/>
      <dgm:spPr/>
      <dgm:t>
        <a:bodyPr/>
        <a:lstStyle/>
        <a:p>
          <a:endParaRPr lang="nl-BE"/>
        </a:p>
      </dgm:t>
    </dgm:pt>
    <dgm:pt modelId="{E15B38E7-5771-460A-8E5A-2DB58E129823}">
      <dgm:prSet phldrT="[Tekst]"/>
      <dgm:spPr/>
      <dgm:t>
        <a:bodyPr/>
        <a:lstStyle/>
        <a:p>
          <a:r>
            <a:rPr lang="nl-BE" dirty="0" err="1"/>
            <a:t>Interdisciplinary</a:t>
          </a:r>
          <a:r>
            <a:rPr lang="nl-BE" dirty="0"/>
            <a:t> </a:t>
          </a:r>
        </a:p>
        <a:p>
          <a:r>
            <a:rPr lang="nl-BE" dirty="0"/>
            <a:t>(</a:t>
          </a:r>
          <a:r>
            <a:rPr lang="nl-BE" dirty="0" err="1"/>
            <a:t>technological</a:t>
          </a:r>
          <a:r>
            <a:rPr lang="nl-BE" dirty="0"/>
            <a:t> </a:t>
          </a:r>
          <a:r>
            <a:rPr lang="nl-BE" dirty="0" err="1"/>
            <a:t>world</a:t>
          </a:r>
          <a:r>
            <a:rPr lang="nl-BE" dirty="0"/>
            <a:t> </a:t>
          </a:r>
          <a:r>
            <a:rPr lang="nl-BE" dirty="0" err="1"/>
            <a:t>meets</a:t>
          </a:r>
          <a:r>
            <a:rPr lang="nl-BE" dirty="0"/>
            <a:t> non-</a:t>
          </a:r>
          <a:r>
            <a:rPr lang="nl-BE" dirty="0" err="1"/>
            <a:t>technological</a:t>
          </a:r>
          <a:r>
            <a:rPr lang="nl-BE" dirty="0"/>
            <a:t> </a:t>
          </a:r>
          <a:r>
            <a:rPr lang="nl-BE" dirty="0" err="1"/>
            <a:t>world</a:t>
          </a:r>
          <a:r>
            <a:rPr lang="nl-BE" dirty="0"/>
            <a:t>)</a:t>
          </a:r>
        </a:p>
      </dgm:t>
    </dgm:pt>
    <dgm:pt modelId="{359A54FF-1832-4AF9-BC28-DF38A6FB59DE}" type="parTrans" cxnId="{985A610A-4590-4256-9D1E-EAAF280DF264}">
      <dgm:prSet/>
      <dgm:spPr/>
      <dgm:t>
        <a:bodyPr/>
        <a:lstStyle/>
        <a:p>
          <a:endParaRPr lang="nl-BE"/>
        </a:p>
      </dgm:t>
    </dgm:pt>
    <dgm:pt modelId="{D9842042-A50E-4D8B-9400-EA1BEDB7E3B5}" type="sibTrans" cxnId="{985A610A-4590-4256-9D1E-EAAF280DF264}">
      <dgm:prSet/>
      <dgm:spPr/>
      <dgm:t>
        <a:bodyPr/>
        <a:lstStyle/>
        <a:p>
          <a:endParaRPr lang="nl-BE"/>
        </a:p>
      </dgm:t>
    </dgm:pt>
    <dgm:pt modelId="{CBE02DC9-6132-4B1B-9462-0BF42256DB82}">
      <dgm:prSet phldrT="[Tekst]"/>
      <dgm:spPr/>
      <dgm:t>
        <a:bodyPr/>
        <a:lstStyle/>
        <a:p>
          <a:r>
            <a:rPr lang="nl-BE" dirty="0"/>
            <a:t>Real-life </a:t>
          </a:r>
          <a:r>
            <a:rPr lang="nl-BE" dirty="0" err="1"/>
            <a:t>projects</a:t>
          </a:r>
          <a:endParaRPr lang="nl-BE" dirty="0"/>
        </a:p>
      </dgm:t>
    </dgm:pt>
    <dgm:pt modelId="{13FA7268-FDFB-42B7-B5E9-AC6850536761}" type="parTrans" cxnId="{482FFE6C-524F-4399-93F8-3D790A5C7E25}">
      <dgm:prSet/>
      <dgm:spPr/>
      <dgm:t>
        <a:bodyPr/>
        <a:lstStyle/>
        <a:p>
          <a:endParaRPr lang="nl-BE"/>
        </a:p>
      </dgm:t>
    </dgm:pt>
    <dgm:pt modelId="{2B4812D8-1C4A-4614-BC58-57A18DE0ED86}" type="sibTrans" cxnId="{482FFE6C-524F-4399-93F8-3D790A5C7E25}">
      <dgm:prSet/>
      <dgm:spPr/>
      <dgm:t>
        <a:bodyPr/>
        <a:lstStyle/>
        <a:p>
          <a:endParaRPr lang="nl-BE"/>
        </a:p>
      </dgm:t>
    </dgm:pt>
    <dgm:pt modelId="{F590B594-3F37-4C1F-A28E-E3303805820F}">
      <dgm:prSet phldrT="[Tekst]"/>
      <dgm:spPr/>
      <dgm:t>
        <a:bodyPr/>
        <a:lstStyle/>
        <a:p>
          <a:r>
            <a:rPr lang="nl-BE" dirty="0"/>
            <a:t>Team </a:t>
          </a:r>
          <a:r>
            <a:rPr lang="nl-BE" dirty="0" err="1"/>
            <a:t>work</a:t>
          </a:r>
          <a:endParaRPr lang="nl-BE" dirty="0"/>
        </a:p>
      </dgm:t>
    </dgm:pt>
    <dgm:pt modelId="{8D6F251B-6901-4877-93C0-82F2FCA2010F}" type="parTrans" cxnId="{DC3E5998-BA87-4F2E-913C-DFD4C5D6D059}">
      <dgm:prSet/>
      <dgm:spPr/>
      <dgm:t>
        <a:bodyPr/>
        <a:lstStyle/>
        <a:p>
          <a:endParaRPr lang="nl-BE"/>
        </a:p>
      </dgm:t>
    </dgm:pt>
    <dgm:pt modelId="{0AFCA67A-FC32-4509-8D36-ECF15ACAC4B5}" type="sibTrans" cxnId="{DC3E5998-BA87-4F2E-913C-DFD4C5D6D059}">
      <dgm:prSet/>
      <dgm:spPr/>
      <dgm:t>
        <a:bodyPr/>
        <a:lstStyle/>
        <a:p>
          <a:endParaRPr lang="nl-BE"/>
        </a:p>
      </dgm:t>
    </dgm:pt>
    <dgm:pt modelId="{1959119E-98EF-4F67-8830-8AE33649E635}" type="pres">
      <dgm:prSet presAssocID="{08181776-A80B-4F1B-B9B2-43E6D7C1A5D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7A0371-BD5E-47DD-89AF-A5244170889B}" type="pres">
      <dgm:prSet presAssocID="{08181776-A80B-4F1B-B9B2-43E6D7C1A5D1}" presName="matrix" presStyleCnt="0"/>
      <dgm:spPr/>
    </dgm:pt>
    <dgm:pt modelId="{8D390F7E-CB8A-4466-89F7-FEF148018E3F}" type="pres">
      <dgm:prSet presAssocID="{08181776-A80B-4F1B-B9B2-43E6D7C1A5D1}" presName="tile1" presStyleLbl="node1" presStyleIdx="0" presStyleCnt="4" custLinFactNeighborX="0" custLinFactNeighborY="-8047"/>
      <dgm:spPr/>
    </dgm:pt>
    <dgm:pt modelId="{E5E1F1E2-7DE2-4DC7-8B26-E875BE255DC6}" type="pres">
      <dgm:prSet presAssocID="{08181776-A80B-4F1B-B9B2-43E6D7C1A5D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C622113-C4C8-4429-89A0-758102ECD3CC}" type="pres">
      <dgm:prSet presAssocID="{08181776-A80B-4F1B-B9B2-43E6D7C1A5D1}" presName="tile2" presStyleLbl="node1" presStyleIdx="1" presStyleCnt="4"/>
      <dgm:spPr/>
    </dgm:pt>
    <dgm:pt modelId="{DA6F4F46-13D1-4231-8813-E75B97A1E51C}" type="pres">
      <dgm:prSet presAssocID="{08181776-A80B-4F1B-B9B2-43E6D7C1A5D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D0CCEB1-E6D9-459B-A070-69B49D85DE50}" type="pres">
      <dgm:prSet presAssocID="{08181776-A80B-4F1B-B9B2-43E6D7C1A5D1}" presName="tile3" presStyleLbl="node1" presStyleIdx="2" presStyleCnt="4"/>
      <dgm:spPr/>
    </dgm:pt>
    <dgm:pt modelId="{E88AD5EF-F3E5-4F2C-BCA7-E2675B0E0BA8}" type="pres">
      <dgm:prSet presAssocID="{08181776-A80B-4F1B-B9B2-43E6D7C1A5D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FA60025-36A9-414C-ADA5-B8BCF1A14C33}" type="pres">
      <dgm:prSet presAssocID="{08181776-A80B-4F1B-B9B2-43E6D7C1A5D1}" presName="tile4" presStyleLbl="node1" presStyleIdx="3" presStyleCnt="4"/>
      <dgm:spPr/>
    </dgm:pt>
    <dgm:pt modelId="{ACDF4E04-F10C-490E-9D63-085E26703F72}" type="pres">
      <dgm:prSet presAssocID="{08181776-A80B-4F1B-B9B2-43E6D7C1A5D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05099CB-5037-411B-B026-93D62B76673D}" type="pres">
      <dgm:prSet presAssocID="{08181776-A80B-4F1B-B9B2-43E6D7C1A5D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985A610A-4590-4256-9D1E-EAAF280DF264}" srcId="{E1206C6C-D307-4233-B34F-E68ABBA6C0FE}" destId="{E15B38E7-5771-460A-8E5A-2DB58E129823}" srcOrd="1" destOrd="0" parTransId="{359A54FF-1832-4AF9-BC28-DF38A6FB59DE}" sibTransId="{D9842042-A50E-4D8B-9400-EA1BEDB7E3B5}"/>
    <dgm:cxn modelId="{6614510C-DD5D-6F42-A4C7-6B76D6D13128}" type="presOf" srcId="{E15B38E7-5771-460A-8E5A-2DB58E129823}" destId="{CC622113-C4C8-4429-89A0-758102ECD3CC}" srcOrd="0" destOrd="0" presId="urn:microsoft.com/office/officeart/2005/8/layout/matrix1"/>
    <dgm:cxn modelId="{75F47E15-32C7-594C-9245-21C84DD241DA}" type="presOf" srcId="{0038F3E8-E132-42A7-B6AC-E023DF6A0951}" destId="{8D390F7E-CB8A-4466-89F7-FEF148018E3F}" srcOrd="0" destOrd="0" presId="urn:microsoft.com/office/officeart/2005/8/layout/matrix1"/>
    <dgm:cxn modelId="{3664242C-9F4F-4D12-9E71-B4261A792FC3}" srcId="{E1206C6C-D307-4233-B34F-E68ABBA6C0FE}" destId="{0038F3E8-E132-42A7-B6AC-E023DF6A0951}" srcOrd="0" destOrd="0" parTransId="{9814C03D-F4BF-42A8-9D74-5D2CD28732F3}" sibTransId="{69F34B18-AEEB-4976-A96C-D8A9150DFE75}"/>
    <dgm:cxn modelId="{83357C62-B074-4DB7-98A0-4FE18CD87E55}" srcId="{08181776-A80B-4F1B-B9B2-43E6D7C1A5D1}" destId="{E1206C6C-D307-4233-B34F-E68ABBA6C0FE}" srcOrd="0" destOrd="0" parTransId="{990CEDEA-EA1A-4901-A9EE-CA21473637BE}" sibTransId="{5D4DFFDC-F212-49F2-9273-49E720B75AF7}"/>
    <dgm:cxn modelId="{482FFE6C-524F-4399-93F8-3D790A5C7E25}" srcId="{E1206C6C-D307-4233-B34F-E68ABBA6C0FE}" destId="{CBE02DC9-6132-4B1B-9462-0BF42256DB82}" srcOrd="2" destOrd="0" parTransId="{13FA7268-FDFB-42B7-B5E9-AC6850536761}" sibTransId="{2B4812D8-1C4A-4614-BC58-57A18DE0ED86}"/>
    <dgm:cxn modelId="{448DFC54-A431-E34D-B505-E1584104B45D}" type="presOf" srcId="{CBE02DC9-6132-4B1B-9462-0BF42256DB82}" destId="{7D0CCEB1-E6D9-459B-A070-69B49D85DE50}" srcOrd="0" destOrd="0" presId="urn:microsoft.com/office/officeart/2005/8/layout/matrix1"/>
    <dgm:cxn modelId="{DC3E5998-BA87-4F2E-913C-DFD4C5D6D059}" srcId="{E1206C6C-D307-4233-B34F-E68ABBA6C0FE}" destId="{F590B594-3F37-4C1F-A28E-E3303805820F}" srcOrd="3" destOrd="0" parTransId="{8D6F251B-6901-4877-93C0-82F2FCA2010F}" sibTransId="{0AFCA67A-FC32-4509-8D36-ECF15ACAC4B5}"/>
    <dgm:cxn modelId="{05D2CBA1-C3AD-D249-B9AF-C3A71E347E49}" type="presOf" srcId="{E15B38E7-5771-460A-8E5A-2DB58E129823}" destId="{DA6F4F46-13D1-4231-8813-E75B97A1E51C}" srcOrd="1" destOrd="0" presId="urn:microsoft.com/office/officeart/2005/8/layout/matrix1"/>
    <dgm:cxn modelId="{A79CCCC0-2F07-4D46-A59B-6EED0D780134}" type="presOf" srcId="{CBE02DC9-6132-4B1B-9462-0BF42256DB82}" destId="{E88AD5EF-F3E5-4F2C-BCA7-E2675B0E0BA8}" srcOrd="1" destOrd="0" presId="urn:microsoft.com/office/officeart/2005/8/layout/matrix1"/>
    <dgm:cxn modelId="{5E30EED2-990C-3944-860C-15D0673AC75E}" type="presOf" srcId="{F590B594-3F37-4C1F-A28E-E3303805820F}" destId="{1FA60025-36A9-414C-ADA5-B8BCF1A14C33}" srcOrd="0" destOrd="0" presId="urn:microsoft.com/office/officeart/2005/8/layout/matrix1"/>
    <dgm:cxn modelId="{379DDDDF-1A80-FC49-9E06-BCF712139858}" type="presOf" srcId="{E1206C6C-D307-4233-B34F-E68ABBA6C0FE}" destId="{C05099CB-5037-411B-B026-93D62B76673D}" srcOrd="0" destOrd="0" presId="urn:microsoft.com/office/officeart/2005/8/layout/matrix1"/>
    <dgm:cxn modelId="{1EC9F1E1-6157-904A-848D-72952BE29D99}" type="presOf" srcId="{F590B594-3F37-4C1F-A28E-E3303805820F}" destId="{ACDF4E04-F10C-490E-9D63-085E26703F72}" srcOrd="1" destOrd="0" presId="urn:microsoft.com/office/officeart/2005/8/layout/matrix1"/>
    <dgm:cxn modelId="{44EE8CF6-2DEC-A54D-8B99-4B69EDAF7F41}" type="presOf" srcId="{08181776-A80B-4F1B-B9B2-43E6D7C1A5D1}" destId="{1959119E-98EF-4F67-8830-8AE33649E635}" srcOrd="0" destOrd="0" presId="urn:microsoft.com/office/officeart/2005/8/layout/matrix1"/>
    <dgm:cxn modelId="{E24284F9-6F8C-684C-9FB2-4E11F6DECC9E}" type="presOf" srcId="{0038F3E8-E132-42A7-B6AC-E023DF6A0951}" destId="{E5E1F1E2-7DE2-4DC7-8B26-E875BE255DC6}" srcOrd="1" destOrd="0" presId="urn:microsoft.com/office/officeart/2005/8/layout/matrix1"/>
    <dgm:cxn modelId="{306E228E-368A-E149-AF5E-8222101C8A42}" type="presParOf" srcId="{1959119E-98EF-4F67-8830-8AE33649E635}" destId="{227A0371-BD5E-47DD-89AF-A5244170889B}" srcOrd="0" destOrd="0" presId="urn:microsoft.com/office/officeart/2005/8/layout/matrix1"/>
    <dgm:cxn modelId="{D698B9D7-3BE8-C641-A30E-AC509094C599}" type="presParOf" srcId="{227A0371-BD5E-47DD-89AF-A5244170889B}" destId="{8D390F7E-CB8A-4466-89F7-FEF148018E3F}" srcOrd="0" destOrd="0" presId="urn:microsoft.com/office/officeart/2005/8/layout/matrix1"/>
    <dgm:cxn modelId="{169B0E9B-8953-924D-95EA-047DBDE30268}" type="presParOf" srcId="{227A0371-BD5E-47DD-89AF-A5244170889B}" destId="{E5E1F1E2-7DE2-4DC7-8B26-E875BE255DC6}" srcOrd="1" destOrd="0" presId="urn:microsoft.com/office/officeart/2005/8/layout/matrix1"/>
    <dgm:cxn modelId="{91B3BD9F-812D-D543-BE36-DE3C98B6646E}" type="presParOf" srcId="{227A0371-BD5E-47DD-89AF-A5244170889B}" destId="{CC622113-C4C8-4429-89A0-758102ECD3CC}" srcOrd="2" destOrd="0" presId="urn:microsoft.com/office/officeart/2005/8/layout/matrix1"/>
    <dgm:cxn modelId="{5EB2D6BF-89D3-BE42-B775-EA7FD892E908}" type="presParOf" srcId="{227A0371-BD5E-47DD-89AF-A5244170889B}" destId="{DA6F4F46-13D1-4231-8813-E75B97A1E51C}" srcOrd="3" destOrd="0" presId="urn:microsoft.com/office/officeart/2005/8/layout/matrix1"/>
    <dgm:cxn modelId="{7A279B6A-3738-BD4E-B073-8BB9098F0A7A}" type="presParOf" srcId="{227A0371-BD5E-47DD-89AF-A5244170889B}" destId="{7D0CCEB1-E6D9-459B-A070-69B49D85DE50}" srcOrd="4" destOrd="0" presId="urn:microsoft.com/office/officeart/2005/8/layout/matrix1"/>
    <dgm:cxn modelId="{060FEF51-7A4F-034F-957E-E5FEEFAA72A0}" type="presParOf" srcId="{227A0371-BD5E-47DD-89AF-A5244170889B}" destId="{E88AD5EF-F3E5-4F2C-BCA7-E2675B0E0BA8}" srcOrd="5" destOrd="0" presId="urn:microsoft.com/office/officeart/2005/8/layout/matrix1"/>
    <dgm:cxn modelId="{7482B539-9300-EA4E-B639-949DF35F7071}" type="presParOf" srcId="{227A0371-BD5E-47DD-89AF-A5244170889B}" destId="{1FA60025-36A9-414C-ADA5-B8BCF1A14C33}" srcOrd="6" destOrd="0" presId="urn:microsoft.com/office/officeart/2005/8/layout/matrix1"/>
    <dgm:cxn modelId="{64DC92C8-E30A-314C-9FAD-9C2BB44C39B5}" type="presParOf" srcId="{227A0371-BD5E-47DD-89AF-A5244170889B}" destId="{ACDF4E04-F10C-490E-9D63-085E26703F72}" srcOrd="7" destOrd="0" presId="urn:microsoft.com/office/officeart/2005/8/layout/matrix1"/>
    <dgm:cxn modelId="{2A628C8E-73CD-4D45-BF97-B7682A9728AF}" type="presParOf" srcId="{1959119E-98EF-4F67-8830-8AE33649E635}" destId="{C05099CB-5037-411B-B026-93D62B76673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390F7E-CB8A-4466-89F7-FEF148018E3F}">
      <dsp:nvSpPr>
        <dsp:cNvPr id="0" name=""/>
        <dsp:cNvSpPr/>
      </dsp:nvSpPr>
      <dsp:spPr>
        <a:xfrm rot="16200000">
          <a:off x="852362" y="-852362"/>
          <a:ext cx="1230761" cy="2935486"/>
        </a:xfrm>
        <a:prstGeom prst="round1Rect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International</a:t>
          </a:r>
        </a:p>
      </dsp:txBody>
      <dsp:txXfrm rot="5400000">
        <a:off x="0" y="0"/>
        <a:ext cx="2935486" cy="923071"/>
      </dsp:txXfrm>
    </dsp:sp>
    <dsp:sp modelId="{CC622113-C4C8-4429-89A0-758102ECD3CC}">
      <dsp:nvSpPr>
        <dsp:cNvPr id="0" name=""/>
        <dsp:cNvSpPr/>
      </dsp:nvSpPr>
      <dsp:spPr>
        <a:xfrm>
          <a:off x="2935486" y="0"/>
          <a:ext cx="2935486" cy="123076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 err="1"/>
            <a:t>Interdisciplinary</a:t>
          </a:r>
          <a:r>
            <a:rPr lang="nl-BE" sz="1500" kern="1200" dirty="0"/>
            <a:t>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(</a:t>
          </a:r>
          <a:r>
            <a:rPr lang="nl-BE" sz="1500" kern="1200" dirty="0" err="1"/>
            <a:t>technological</a:t>
          </a:r>
          <a:r>
            <a:rPr lang="nl-BE" sz="1500" kern="1200" dirty="0"/>
            <a:t> </a:t>
          </a:r>
          <a:r>
            <a:rPr lang="nl-BE" sz="1500" kern="1200" dirty="0" err="1"/>
            <a:t>world</a:t>
          </a:r>
          <a:r>
            <a:rPr lang="nl-BE" sz="1500" kern="1200" dirty="0"/>
            <a:t> </a:t>
          </a:r>
          <a:r>
            <a:rPr lang="nl-BE" sz="1500" kern="1200" dirty="0" err="1"/>
            <a:t>meets</a:t>
          </a:r>
          <a:r>
            <a:rPr lang="nl-BE" sz="1500" kern="1200" dirty="0"/>
            <a:t> non-</a:t>
          </a:r>
          <a:r>
            <a:rPr lang="nl-BE" sz="1500" kern="1200" dirty="0" err="1"/>
            <a:t>technological</a:t>
          </a:r>
          <a:r>
            <a:rPr lang="nl-BE" sz="1500" kern="1200" dirty="0"/>
            <a:t> </a:t>
          </a:r>
          <a:r>
            <a:rPr lang="nl-BE" sz="1500" kern="1200" dirty="0" err="1"/>
            <a:t>world</a:t>
          </a:r>
          <a:r>
            <a:rPr lang="nl-BE" sz="1500" kern="1200" dirty="0"/>
            <a:t>)</a:t>
          </a:r>
        </a:p>
      </dsp:txBody>
      <dsp:txXfrm>
        <a:off x="2935486" y="0"/>
        <a:ext cx="2935486" cy="923071"/>
      </dsp:txXfrm>
    </dsp:sp>
    <dsp:sp modelId="{7D0CCEB1-E6D9-459B-A070-69B49D85DE50}">
      <dsp:nvSpPr>
        <dsp:cNvPr id="0" name=""/>
        <dsp:cNvSpPr/>
      </dsp:nvSpPr>
      <dsp:spPr>
        <a:xfrm rot="10800000">
          <a:off x="0" y="1230761"/>
          <a:ext cx="2935486" cy="123076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Real-life </a:t>
          </a:r>
          <a:r>
            <a:rPr lang="nl-BE" sz="1500" kern="1200" dirty="0" err="1"/>
            <a:t>projects</a:t>
          </a:r>
          <a:endParaRPr lang="nl-BE" sz="1500" kern="1200" dirty="0"/>
        </a:p>
      </dsp:txBody>
      <dsp:txXfrm rot="10800000">
        <a:off x="0" y="1538451"/>
        <a:ext cx="2935486" cy="923071"/>
      </dsp:txXfrm>
    </dsp:sp>
    <dsp:sp modelId="{1FA60025-36A9-414C-ADA5-B8BCF1A14C33}">
      <dsp:nvSpPr>
        <dsp:cNvPr id="0" name=""/>
        <dsp:cNvSpPr/>
      </dsp:nvSpPr>
      <dsp:spPr>
        <a:xfrm rot="5400000">
          <a:off x="3787848" y="378399"/>
          <a:ext cx="1230761" cy="2935486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Team </a:t>
          </a:r>
          <a:r>
            <a:rPr lang="nl-BE" sz="1500" kern="1200" dirty="0" err="1"/>
            <a:t>work</a:t>
          </a:r>
          <a:endParaRPr lang="nl-BE" sz="1500" kern="1200" dirty="0"/>
        </a:p>
      </dsp:txBody>
      <dsp:txXfrm rot="-5400000">
        <a:off x="2935486" y="1538451"/>
        <a:ext cx="2935486" cy="923071"/>
      </dsp:txXfrm>
    </dsp:sp>
    <dsp:sp modelId="{C05099CB-5037-411B-B026-93D62B76673D}">
      <dsp:nvSpPr>
        <dsp:cNvPr id="0" name=""/>
        <dsp:cNvSpPr/>
      </dsp:nvSpPr>
      <dsp:spPr>
        <a:xfrm>
          <a:off x="2054840" y="923071"/>
          <a:ext cx="1761291" cy="615380"/>
        </a:xfrm>
        <a:prstGeom prst="roundRect">
          <a:avLst/>
        </a:prstGeom>
        <a:solidFill>
          <a:srgbClr val="17AD3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500" kern="1200" dirty="0"/>
            <a:t>EPS</a:t>
          </a:r>
        </a:p>
      </dsp:txBody>
      <dsp:txXfrm>
        <a:off x="2084880" y="953111"/>
        <a:ext cx="1701211" cy="555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AF93D-7AA4-244E-8847-3CF83E614FD0}" type="datetimeFigureOut">
              <a:rPr lang="nl-BE" smtClean="0"/>
              <a:t>21/11/2022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4D53E-F23C-2C46-909A-8DE9A99B2E5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753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jdelijke aanduiding voor dia-afbeelding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8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l-NL">
                <a:latin typeface="Calibri" charset="0"/>
              </a:rPr>
              <a:t>   In between art department &amp; communication</a:t>
            </a:r>
          </a:p>
          <a:p>
            <a:pPr eaLnBrk="1" hangingPunct="1"/>
            <a:endParaRPr lang="nl-NL">
              <a:latin typeface="Calibri" charset="0"/>
            </a:endParaRPr>
          </a:p>
          <a:p>
            <a:pPr eaLnBrk="1" hangingPunct="1"/>
            <a:r>
              <a:rPr lang="nl-NL">
                <a:latin typeface="Calibri" charset="0"/>
              </a:rPr>
              <a:t> </a:t>
            </a:r>
          </a:p>
        </p:txBody>
      </p:sp>
      <p:sp>
        <p:nvSpPr>
          <p:cNvPr id="14339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E853D30-03AF-C54E-AA35-4FE0A837390E}" type="slidenum">
              <a:rPr lang="nl-NL" sz="1200">
                <a:cs typeface="Arial" charset="0"/>
              </a:rPr>
              <a:pPr eaLnBrk="1" hangingPunct="1"/>
              <a:t>11</a:t>
            </a:fld>
            <a:endParaRPr lang="nl-NL" sz="120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FBAEB1-7534-314E-A9EF-59F46B2F5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825" b="11825"/>
          <a:stretch/>
        </p:blipFill>
        <p:spPr>
          <a:xfrm>
            <a:off x="-1" y="1"/>
            <a:ext cx="9144002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504" y="837211"/>
            <a:ext cx="5572496" cy="1280758"/>
          </a:xfrm>
        </p:spPr>
        <p:txBody>
          <a:bodyPr anchor="b" anchorCtr="0"/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504" y="2272349"/>
            <a:ext cx="5572496" cy="687392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4E20D0F-AC40-FD43-8BCE-462FDF3AB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814" y="2356261"/>
            <a:ext cx="3111335" cy="2787238"/>
          </a:xfrm>
          <a:prstGeom prst="rect">
            <a:avLst/>
          </a:prstGeom>
        </p:spPr>
      </p:pic>
      <p:pic>
        <p:nvPicPr>
          <p:cNvPr id="13" name="Afbeelding 12" descr="Afbeelding met tekening&#10;&#10;Automatisch gegenereerde beschrijving">
            <a:extLst>
              <a:ext uri="{FF2B5EF4-FFF2-40B4-BE49-F238E27FC236}">
                <a16:creationId xmlns:a16="http://schemas.microsoft.com/office/drawing/2014/main" id="{D8123E29-3FEF-F448-9714-34CF79BE82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7248" y="4489919"/>
            <a:ext cx="596589" cy="2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6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Holder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</p:spPr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65E65-44C3-6D44-B254-EC25F9B79936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841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7787" y="355971"/>
            <a:ext cx="7828643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7787" y="1101600"/>
            <a:ext cx="7828643" cy="2545854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4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28F1-0076-4340-BE68-1AED3FC6F9FC}" type="datetime1">
              <a:rPr lang="nl-BE" smtClean="0"/>
              <a:t>21/11/2022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246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BC2470E5-3757-7D42-9FC4-F6ECDE9AE5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1825" b="11825"/>
          <a:stretch/>
        </p:blipFill>
        <p:spPr>
          <a:xfrm>
            <a:off x="-1" y="1"/>
            <a:ext cx="9144002" cy="514349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1D7CB96-9E3F-084B-9130-4BB4FEB95F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356262"/>
            <a:ext cx="3111335" cy="2787238"/>
          </a:xfrm>
          <a:prstGeom prst="rect">
            <a:avLst/>
          </a:prstGeom>
        </p:spPr>
      </p:pic>
      <p:pic>
        <p:nvPicPr>
          <p:cNvPr id="1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0E25DA74-6D2C-8E40-96B9-E43883B2DF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7248" y="4489919"/>
            <a:ext cx="596589" cy="273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6629" y="653143"/>
            <a:ext cx="5577326" cy="1465466"/>
          </a:xfrm>
        </p:spPr>
        <p:txBody>
          <a:bodyPr anchor="b"/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6628" y="2274676"/>
            <a:ext cx="5577326" cy="73635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3955" y="4767263"/>
            <a:ext cx="814202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8D24A2-3BA0-CE47-9626-802FA61C0AE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7788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39998"/>
            <a:ext cx="3886200" cy="32635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39998"/>
            <a:ext cx="3886200" cy="3263504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CC72B-8EDA-AA4C-8AC1-32906747DF83}" type="datetime1">
              <a:rPr lang="nl-BE" smtClean="0"/>
              <a:t>21/11/2022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0274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07892"/>
            <a:ext cx="7886700" cy="450551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42050"/>
            <a:ext cx="3868340" cy="617934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>
                <a:solidFill>
                  <a:srgbClr val="AD0F0A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95947"/>
            <a:ext cx="3868340" cy="260903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942050"/>
            <a:ext cx="3887391" cy="617934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>
                <a:solidFill>
                  <a:srgbClr val="AD0F0A"/>
                </a:solidFill>
                <a:latin typeface="Century Gothic" panose="020B0502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95947"/>
            <a:ext cx="3887391" cy="260903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0E4C-D4EE-5342-8043-CB553A79C6F9}" type="datetime1">
              <a:rPr lang="nl-BE" smtClean="0"/>
              <a:t>21/11/2022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3864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D586-114A-B749-8320-F972FC7433EF}" type="datetime1">
              <a:rPr lang="nl-BE" smtClean="0"/>
              <a:t>21/11/2022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8137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738994" y="4767263"/>
            <a:ext cx="814202" cy="273844"/>
          </a:xfrm>
        </p:spPr>
        <p:txBody>
          <a:bodyPr/>
          <a:lstStyle/>
          <a:p>
            <a:fld id="{FC73B369-DF3D-5943-8EF7-559AB855FF21}" type="datetime1">
              <a:rPr lang="nl-BE" smtClean="0"/>
              <a:t>21/11/2022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633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07892"/>
            <a:ext cx="2949178" cy="769636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07893"/>
            <a:ext cx="4629150" cy="398789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29918"/>
            <a:ext cx="2949178" cy="317182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EAE3C-AC47-4A42-A90F-7574D2B5A3F0}" type="datetime1">
              <a:rPr lang="nl-BE" smtClean="0"/>
              <a:t>21/11/2022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888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07892"/>
            <a:ext cx="2949178" cy="702451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407893"/>
            <a:ext cx="4629150" cy="3987896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235034"/>
            <a:ext cx="2949178" cy="316670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BD4B-993E-3647-BCB5-747E410A6168}" type="datetime1">
              <a:rPr lang="nl-BE" smtClean="0"/>
              <a:t>21/11/2022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68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07892"/>
            <a:ext cx="7886700" cy="4505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3999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28800" y="4767263"/>
            <a:ext cx="7243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31908-F790-B44F-A0B7-3AF51BA4B204}" type="datetime1">
              <a:rPr lang="nl-BE" smtClean="0"/>
              <a:t>21/11/2022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3195" y="4767263"/>
            <a:ext cx="514795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nl-BE" dirty="0"/>
              <a:t>Powerpointsjabloon AP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1148" y="4767263"/>
            <a:ext cx="81420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24A2-3BA0-CE47-9626-802FA61C0AE5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4A79F64-0EFC-174C-89B9-98BEB632C7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803130"/>
            <a:ext cx="1498060" cy="134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AD0F0A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AD0F0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be/url?sa=i&amp;rct=j&amp;q=&amp;esrc=s&amp;frm=1&amp;source=images&amp;cd=&amp;cad=rja&amp;uact=8&amp;ved=0ahUKEwjw2O-F6tjKAhUHYA4KHVHYDZwQjRwIBw&amp;url=http://camalou.com/VISITYPRES/traveltips&amp;bvm=bv.113034660,d.ZWU&amp;psig=AFQjCNFTGuD25FBXcR24j5GNHGB0--_-Bw&amp;ust=1454493866351351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pT4FlCZBRH8&amp;list=PLzkHKu3SdeHUHfzMlLuKU0Sjdvj18_mus&amp;index=3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42757158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p.be/en/programme/european-project-semester-eps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DBF0F-6BE8-144A-8B1D-FEA389BED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b="0" dirty="0"/>
              <a:t>AP University of </a:t>
            </a:r>
            <a:r>
              <a:rPr lang="nl-BE" b="0" dirty="0" err="1"/>
              <a:t>Applied</a:t>
            </a:r>
            <a:r>
              <a:rPr lang="nl-BE" b="0" dirty="0"/>
              <a:t> Sciences &amp; Arts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B93E65-F2A0-4746-8795-CBCD758AB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553072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528D46-52C4-274A-9BC5-0DB3FE63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Belgium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629842" y="991435"/>
            <a:ext cx="2852829" cy="813616"/>
          </a:xfrm>
        </p:spPr>
        <p:txBody>
          <a:bodyPr/>
          <a:lstStyle/>
          <a:p>
            <a:r>
              <a:rPr lang="nl-BE" dirty="0" err="1"/>
              <a:t>One</a:t>
            </a:r>
            <a:r>
              <a:rPr lang="nl-BE" dirty="0"/>
              <a:t> country</a:t>
            </a:r>
            <a:br>
              <a:rPr lang="nl-BE" dirty="0"/>
            </a:br>
            <a:r>
              <a:rPr lang="nl-BE" dirty="0" err="1"/>
              <a:t>three</a:t>
            </a:r>
            <a:r>
              <a:rPr lang="nl-BE" dirty="0"/>
              <a:t> </a:t>
            </a:r>
            <a:r>
              <a:rPr lang="nl-BE" dirty="0" err="1"/>
              <a:t>languages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27D472-5BC1-FB47-A31B-B0695C751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28801" y="4700732"/>
            <a:ext cx="811033" cy="265546"/>
          </a:xfrm>
        </p:spPr>
        <p:txBody>
          <a:bodyPr/>
          <a:lstStyle/>
          <a:p>
            <a:fld id="{B2C9D586-114A-B749-8320-F972FC7433EF}" type="datetime1">
              <a:rPr lang="nl-BE" smtClean="0"/>
              <a:t>21/11/2022</a:t>
            </a:fld>
            <a:endParaRPr lang="nl-BE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78EB3B0-CBE5-A349-9D4B-2007143E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10</a:t>
            </a:fld>
            <a:endParaRPr lang="nl-BE"/>
          </a:p>
        </p:txBody>
      </p:sp>
      <p:pic>
        <p:nvPicPr>
          <p:cNvPr id="10" name="Picture 6" descr="http://camalou.com/VISITYPRES/images/taalkaart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34" y="399156"/>
            <a:ext cx="4440389" cy="417163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al 6">
            <a:extLst>
              <a:ext uri="{FF2B5EF4-FFF2-40B4-BE49-F238E27FC236}">
                <a16:creationId xmlns:a16="http://schemas.microsoft.com/office/drawing/2014/main" id="{5747091C-FFCA-468B-B8DC-7E5E9081F890}"/>
              </a:ext>
            </a:extLst>
          </p:cNvPr>
          <p:cNvSpPr/>
          <p:nvPr/>
        </p:nvSpPr>
        <p:spPr>
          <a:xfrm>
            <a:off x="5426792" y="1190425"/>
            <a:ext cx="329772" cy="321452"/>
          </a:xfrm>
          <a:prstGeom prst="ellipse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818"/>
          </a:p>
        </p:txBody>
      </p:sp>
    </p:spTree>
    <p:extLst>
      <p:ext uri="{BB962C8B-B14F-4D97-AF65-F5344CB8AC3E}">
        <p14:creationId xmlns:p14="http://schemas.microsoft.com/office/powerpoint/2010/main" val="172486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088" y="735807"/>
            <a:ext cx="7859712" cy="329446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nl-BE" sz="18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nl-BE" sz="1800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nl-BE" sz="1800" dirty="0">
              <a:latin typeface="Arial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nl-NL" dirty="0">
              <a:cs typeface="+mn-cs"/>
            </a:endParaRPr>
          </a:p>
          <a:p>
            <a:pPr eaLnBrk="1" hangingPunct="1">
              <a:buFontTx/>
              <a:buChar char="•"/>
              <a:defRPr/>
            </a:pPr>
            <a:endParaRPr lang="nl-NL" dirty="0">
              <a:cs typeface="+mn-cs"/>
            </a:endParaRPr>
          </a:p>
          <a:p>
            <a:pPr eaLnBrk="1" hangingPunct="1">
              <a:buFontTx/>
              <a:buChar char="•"/>
              <a:defRPr/>
            </a:pPr>
            <a:endParaRPr lang="nl-NL" dirty="0">
              <a:cs typeface="+mn-cs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nl-NL" dirty="0">
              <a:cs typeface="+mn-cs"/>
            </a:endParaRPr>
          </a:p>
        </p:txBody>
      </p:sp>
      <p:sp>
        <p:nvSpPr>
          <p:cNvPr id="13314" name="Tijdelijke aanduiding voor dianumm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40A13AB-A8E7-A24A-8D59-6A0B97B17DEC}" type="slidenum">
              <a:rPr lang="nl-BE" sz="1200">
                <a:solidFill>
                  <a:srgbClr val="929292"/>
                </a:solidFill>
              </a:rPr>
              <a:pPr eaLnBrk="1" hangingPunct="1"/>
              <a:t>11</a:t>
            </a:fld>
            <a:endParaRPr lang="nl-BE" sz="1200">
              <a:solidFill>
                <a:srgbClr val="929292"/>
              </a:solidFill>
            </a:endParaRPr>
          </a:p>
        </p:txBody>
      </p:sp>
      <p:pic>
        <p:nvPicPr>
          <p:cNvPr id="13315" name="Afbeelding 3" descr="Plannetj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411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nl-BE" dirty="0"/>
              <a:t>ANTWERP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>
                <a:latin typeface="Helvetica" pitchFamily="34" charset="0"/>
                <a:cs typeface="Helvetica" pitchFamily="34" charset="0"/>
              </a:rPr>
              <a:t>Antwerp </a:t>
            </a:r>
            <a:r>
              <a:rPr lang="fr-BE" dirty="0" err="1">
                <a:latin typeface="Helvetica" pitchFamily="34" charset="0"/>
                <a:cs typeface="Helvetica" pitchFamily="34" charset="0"/>
              </a:rPr>
              <a:t>is</a:t>
            </a:r>
            <a:r>
              <a:rPr lang="fr-BE" dirty="0">
                <a:latin typeface="Helvetica" pitchFamily="34" charset="0"/>
                <a:cs typeface="Helvetica" pitchFamily="34" charset="0"/>
              </a:rPr>
              <a:t> a </a:t>
            </a:r>
            <a:r>
              <a:rPr lang="fr-BE" dirty="0" err="1">
                <a:latin typeface="Helvetica" pitchFamily="34" charset="0"/>
                <a:cs typeface="Helvetica" pitchFamily="34" charset="0"/>
              </a:rPr>
              <a:t>very</a:t>
            </a:r>
            <a:r>
              <a:rPr lang="fr-BE" dirty="0">
                <a:latin typeface="Helvetica" pitchFamily="34" charset="0"/>
                <a:cs typeface="Helvetica" pitchFamily="34" charset="0"/>
              </a:rPr>
              <a:t> </a:t>
            </a:r>
            <a:r>
              <a:rPr lang="fr-BE" dirty="0" err="1">
                <a:latin typeface="Helvetica" pitchFamily="34" charset="0"/>
                <a:cs typeface="Helvetica" pitchFamily="34" charset="0"/>
              </a:rPr>
              <a:t>old</a:t>
            </a:r>
            <a:r>
              <a:rPr lang="fr-BE" dirty="0">
                <a:latin typeface="Helvetica" pitchFamily="34" charset="0"/>
                <a:cs typeface="Helvetica" pitchFamily="34" charset="0"/>
              </a:rPr>
              <a:t> city, </a:t>
            </a:r>
            <a:r>
              <a:rPr lang="fr-BE" dirty="0" err="1">
                <a:latin typeface="Helvetica" pitchFamily="34" charset="0"/>
                <a:cs typeface="Helvetica" pitchFamily="34" charset="0"/>
              </a:rPr>
              <a:t>situated</a:t>
            </a:r>
            <a:r>
              <a:rPr lang="fr-BE" dirty="0">
                <a:latin typeface="Helvetica" pitchFamily="34" charset="0"/>
                <a:cs typeface="Helvetica" pitchFamily="34" charset="0"/>
              </a:rPr>
              <a:t> </a:t>
            </a:r>
            <a:r>
              <a:rPr lang="fr-BE" dirty="0" err="1">
                <a:latin typeface="Helvetica" pitchFamily="34" charset="0"/>
                <a:cs typeface="Helvetica" pitchFamily="34" charset="0"/>
              </a:rPr>
              <a:t>near</a:t>
            </a:r>
            <a:r>
              <a:rPr lang="fr-BE" dirty="0">
                <a:latin typeface="Helvetica" pitchFamily="34" charset="0"/>
                <a:cs typeface="Helvetica" pitchFamily="34" charset="0"/>
              </a:rPr>
              <a:t> the river </a:t>
            </a:r>
            <a:r>
              <a:rPr lang="fr-BE" dirty="0" err="1">
                <a:latin typeface="Helvetica" pitchFamily="34" charset="0"/>
                <a:cs typeface="Helvetica" pitchFamily="34" charset="0"/>
              </a:rPr>
              <a:t>Scheldt</a:t>
            </a:r>
            <a:endParaRPr lang="fr-BE" dirty="0">
              <a:latin typeface="Helvetica" pitchFamily="34" charset="0"/>
              <a:cs typeface="Helvetica" pitchFamily="34" charset="0"/>
            </a:endParaRPr>
          </a:p>
          <a:p>
            <a:pPr marL="0" indent="0">
              <a:buNone/>
            </a:pPr>
            <a:endParaRPr lang="fr-BE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828800" y="4700732"/>
            <a:ext cx="795130" cy="265546"/>
          </a:xfrm>
        </p:spPr>
        <p:txBody>
          <a:bodyPr/>
          <a:lstStyle/>
          <a:p>
            <a:fld id="{11C928F1-0076-4340-BE68-1AED3FC6F9FC}" type="datetime1">
              <a:rPr lang="nl-BE" smtClean="0"/>
              <a:t>21/11/2022</a:t>
            </a:fld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12</a:t>
            </a:fld>
            <a:endParaRPr lang="nl-BE" dirty="0"/>
          </a:p>
        </p:txBody>
      </p:sp>
      <p:pic>
        <p:nvPicPr>
          <p:cNvPr id="7" name="Afbeelding 8" descr="skylineantwer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65" y="1669474"/>
            <a:ext cx="7445375" cy="248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206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BE" dirty="0">
                <a:ea typeface="ヒラギノ角ゴ ProN W6"/>
                <a:cs typeface="ヒラギノ角ゴ ProN W6"/>
                <a:sym typeface="Helvetica" panose="020B0604020202020204" pitchFamily="34" charset="0"/>
              </a:rPr>
              <a:t>       Antwerp: Seaport and Diamonds</a:t>
            </a:r>
            <a:endParaRPr lang="nl-BE" dirty="0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43309FEB-5261-4E1A-AE97-7F08AF26A9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13146" y="1113878"/>
            <a:ext cx="2552229" cy="1737510"/>
          </a:xfrm>
          <a:prstGeom prst="rect">
            <a:avLst/>
          </a:prstGeom>
        </p:spPr>
      </p:pic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828801" y="4700732"/>
            <a:ext cx="882595" cy="265546"/>
          </a:xfrm>
        </p:spPr>
        <p:txBody>
          <a:bodyPr/>
          <a:lstStyle/>
          <a:p>
            <a:fld id="{11C928F1-0076-4340-BE68-1AED3FC6F9FC}" type="datetime1">
              <a:rPr lang="nl-BE" smtClean="0"/>
              <a:t>21/11/2022</a:t>
            </a:fld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13</a:t>
            </a:fld>
            <a:endParaRPr lang="nl-BE" dirty="0"/>
          </a:p>
        </p:txBody>
      </p:sp>
      <p:pic>
        <p:nvPicPr>
          <p:cNvPr id="9" name="Picture 7" descr="have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93" y="1020235"/>
            <a:ext cx="2485714" cy="310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4199C63-4B4D-4508-9B03-9C8AC3A1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145" y="2851388"/>
            <a:ext cx="2557771" cy="215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88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BE" dirty="0"/>
              <a:t>    </a:t>
            </a:r>
            <a:r>
              <a:rPr lang="nl-NL" altLang="nl-BE" dirty="0" err="1"/>
              <a:t>Antwerp</a:t>
            </a:r>
            <a:r>
              <a:rPr lang="nl-NL" altLang="nl-BE" dirty="0"/>
              <a:t> Fashion</a:t>
            </a:r>
            <a:endParaRPr lang="nl-BE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BE" altLang="nl-BE" dirty="0" err="1"/>
              <a:t>Exciting</a:t>
            </a:r>
            <a:r>
              <a:rPr lang="fr-BE" altLang="nl-BE" dirty="0"/>
              <a:t> new fashion</a:t>
            </a:r>
          </a:p>
          <a:p>
            <a:pPr marL="0" indent="0">
              <a:buNone/>
              <a:defRPr/>
            </a:pPr>
            <a:endParaRPr lang="fr-BE" altLang="nl-BE" dirty="0"/>
          </a:p>
          <a:p>
            <a:pPr marL="0" indent="0">
              <a:buNone/>
              <a:defRPr/>
            </a:pPr>
            <a:r>
              <a:rPr lang="fr-BE" altLang="nl-BE" dirty="0" err="1"/>
              <a:t>Famous</a:t>
            </a:r>
            <a:r>
              <a:rPr lang="fr-BE" altLang="nl-BE" dirty="0"/>
              <a:t> </a:t>
            </a:r>
            <a:r>
              <a:rPr lang="fr-BE" altLang="nl-BE" dirty="0" err="1"/>
              <a:t>names</a:t>
            </a:r>
            <a:r>
              <a:rPr lang="fr-BE" altLang="nl-BE" dirty="0"/>
              <a:t>: </a:t>
            </a:r>
          </a:p>
          <a:p>
            <a:pPr lvl="1">
              <a:defRPr/>
            </a:pPr>
            <a:r>
              <a:rPr lang="fr-BE" altLang="nl-BE" dirty="0"/>
              <a:t>Dirk </a:t>
            </a:r>
            <a:r>
              <a:rPr lang="fr-BE" altLang="nl-BE" dirty="0" err="1"/>
              <a:t>Bikkembergs</a:t>
            </a:r>
            <a:endParaRPr lang="fr-BE" altLang="nl-BE" dirty="0"/>
          </a:p>
          <a:p>
            <a:pPr lvl="1">
              <a:defRPr/>
            </a:pPr>
            <a:r>
              <a:rPr lang="fr-BE" altLang="nl-BE" dirty="0" err="1"/>
              <a:t>Dries</a:t>
            </a:r>
            <a:r>
              <a:rPr lang="fr-BE" altLang="nl-BE" dirty="0"/>
              <a:t> Van </a:t>
            </a:r>
            <a:r>
              <a:rPr lang="fr-BE" altLang="nl-BE" dirty="0" err="1"/>
              <a:t>Noten</a:t>
            </a:r>
            <a:endParaRPr lang="fr-BE" altLang="nl-BE" dirty="0"/>
          </a:p>
          <a:p>
            <a:pPr lvl="1">
              <a:defRPr/>
            </a:pPr>
            <a:r>
              <a:rPr lang="fr-BE" altLang="nl-BE" dirty="0"/>
              <a:t>Walter van </a:t>
            </a:r>
            <a:r>
              <a:rPr lang="fr-BE" altLang="nl-BE" dirty="0" err="1"/>
              <a:t>Beirendonck</a:t>
            </a:r>
            <a:endParaRPr lang="fr-BE" altLang="nl-BE" dirty="0"/>
          </a:p>
          <a:p>
            <a:pPr lvl="1">
              <a:defRPr/>
            </a:pPr>
            <a:r>
              <a:rPr lang="fr-BE" altLang="nl-BE" dirty="0"/>
              <a:t>Ann Demeulemeester ...</a:t>
            </a:r>
          </a:p>
          <a:p>
            <a:pPr marL="452167" lvl="1" indent="0">
              <a:buNone/>
              <a:defRPr/>
            </a:pPr>
            <a:r>
              <a:rPr lang="fr-BE" altLang="nl-BE" dirty="0">
                <a:sym typeface="Wingdings" panose="05000000000000000000" pitchFamily="2" charset="2"/>
              </a:rPr>
              <a:t> </a:t>
            </a:r>
            <a:r>
              <a:rPr lang="nl-NL" altLang="nl-BE" dirty="0" err="1"/>
              <a:t>all</a:t>
            </a:r>
            <a:r>
              <a:rPr lang="nl-NL" altLang="nl-BE" dirty="0"/>
              <a:t> </a:t>
            </a:r>
            <a:r>
              <a:rPr lang="nl-NL" altLang="nl-BE" b="1" dirty="0">
                <a:solidFill>
                  <a:srgbClr val="D1282C"/>
                </a:solidFill>
              </a:rPr>
              <a:t>AP</a:t>
            </a:r>
            <a:r>
              <a:rPr lang="nl-NL" altLang="nl-BE" b="1" dirty="0"/>
              <a:t> </a:t>
            </a:r>
            <a:r>
              <a:rPr lang="nl-NL" altLang="nl-BE" dirty="0"/>
              <a:t>alumni</a:t>
            </a:r>
            <a:endParaRPr lang="fr-BE" altLang="nl-BE" b="1" dirty="0"/>
          </a:p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828800" y="4700732"/>
            <a:ext cx="803082" cy="265546"/>
          </a:xfrm>
        </p:spPr>
        <p:txBody>
          <a:bodyPr/>
          <a:lstStyle/>
          <a:p>
            <a:fld id="{11C928F1-0076-4340-BE68-1AED3FC6F9FC}" type="datetime1">
              <a:rPr lang="nl-BE" smtClean="0"/>
              <a:t>21/11/2022</a:t>
            </a:fld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14</a:t>
            </a:fld>
            <a:endParaRPr lang="nl-BE" dirty="0"/>
          </a:p>
        </p:txBody>
      </p:sp>
      <p:pic>
        <p:nvPicPr>
          <p:cNvPr id="10" name="Afbeelding 10" descr="modemuseum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65" y="989253"/>
            <a:ext cx="3182770" cy="316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556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BE" dirty="0"/>
              <a:t>Antwerp is art and culture</a:t>
            </a:r>
            <a:endParaRPr lang="nl-BE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>
          <a:xfrm>
            <a:off x="533499" y="1114672"/>
            <a:ext cx="3580264" cy="3120966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nl-NL" altLang="nl-BE" dirty="0"/>
              <a:t>Museums</a:t>
            </a:r>
            <a:r>
              <a:rPr lang="fr-BE" altLang="nl-BE" dirty="0"/>
              <a:t> with paintings of great Antwerp painters Rubens, Van Dyck, Jordaens …</a:t>
            </a:r>
          </a:p>
          <a:p>
            <a:pPr marL="0" indent="0">
              <a:buNone/>
            </a:pPr>
            <a:endParaRPr lang="fr-BE" altLang="nl-BE" dirty="0"/>
          </a:p>
          <a:p>
            <a:pPr>
              <a:buFontTx/>
              <a:buChar char="•"/>
            </a:pPr>
            <a:r>
              <a:rPr lang="fr-BE" altLang="nl-BE" dirty="0"/>
              <a:t>A large </a:t>
            </a:r>
            <a:r>
              <a:rPr lang="nl-NL" altLang="nl-BE" dirty="0" err="1"/>
              <a:t>number</a:t>
            </a:r>
            <a:r>
              <a:rPr lang="nl-NL" altLang="nl-BE" dirty="0"/>
              <a:t> of </a:t>
            </a:r>
            <a:r>
              <a:rPr lang="nl-NL" altLang="nl-BE" dirty="0" err="1"/>
              <a:t>historical</a:t>
            </a:r>
            <a:r>
              <a:rPr lang="nl-NL" altLang="nl-BE" dirty="0"/>
              <a:t> </a:t>
            </a:r>
            <a:r>
              <a:rPr lang="nl-NL" altLang="nl-BE" dirty="0" err="1"/>
              <a:t>houses</a:t>
            </a:r>
            <a:r>
              <a:rPr lang="nl-NL" altLang="nl-BE" dirty="0"/>
              <a:t> and buildings</a:t>
            </a:r>
          </a:p>
          <a:p>
            <a:endParaRPr lang="nl-NL" altLang="nl-BE" dirty="0"/>
          </a:p>
          <a:p>
            <a:pPr>
              <a:buFontTx/>
              <a:buChar char="•"/>
            </a:pPr>
            <a:r>
              <a:rPr lang="nl-NL" altLang="nl-BE" dirty="0"/>
              <a:t>Grote Markt = Central Square</a:t>
            </a:r>
          </a:p>
          <a:p>
            <a:pPr>
              <a:buFontTx/>
              <a:buChar char="•"/>
            </a:pPr>
            <a:endParaRPr lang="nl-NL" altLang="nl-BE" dirty="0"/>
          </a:p>
          <a:p>
            <a:pPr>
              <a:buFontTx/>
              <a:buChar char="•"/>
            </a:pPr>
            <a:r>
              <a:rPr lang="nl-NL" altLang="nl-BE" dirty="0"/>
              <a:t>An </a:t>
            </a:r>
            <a:r>
              <a:rPr lang="nl-NL" altLang="nl-BE" dirty="0" err="1"/>
              <a:t>exciting</a:t>
            </a:r>
            <a:r>
              <a:rPr lang="nl-NL" altLang="nl-BE" dirty="0"/>
              <a:t> </a:t>
            </a:r>
            <a:r>
              <a:rPr lang="nl-NL" altLang="nl-BE" dirty="0" err="1"/>
              <a:t>music</a:t>
            </a:r>
            <a:r>
              <a:rPr lang="nl-NL" altLang="nl-BE" dirty="0"/>
              <a:t> &amp; art scene </a:t>
            </a:r>
            <a:r>
              <a:rPr lang="nl-NL" altLang="nl-BE" sz="2100" dirty="0"/>
              <a:t>(</a:t>
            </a:r>
            <a:r>
              <a:rPr lang="nl-NL" altLang="nl-BE" sz="2100" dirty="0" err="1"/>
              <a:t>Tomorrowland</a:t>
            </a:r>
            <a:r>
              <a:rPr lang="nl-NL" altLang="nl-BE" sz="2100" dirty="0"/>
              <a:t>, </a:t>
            </a:r>
            <a:r>
              <a:rPr lang="nl-NL" altLang="nl-BE" sz="2100" dirty="0" err="1"/>
              <a:t>dEUS</a:t>
            </a:r>
            <a:r>
              <a:rPr lang="nl-NL" altLang="nl-BE" sz="2100" dirty="0"/>
              <a:t>, ...)</a:t>
            </a:r>
          </a:p>
          <a:p>
            <a:pPr>
              <a:buFontTx/>
              <a:buChar char="•"/>
            </a:pPr>
            <a:endParaRPr lang="nl-NL" altLang="nl-BE" dirty="0"/>
          </a:p>
          <a:p>
            <a:pPr>
              <a:buFontTx/>
              <a:buChar char="•"/>
            </a:pPr>
            <a:endParaRPr lang="nl-NL" altLang="nl-BE" dirty="0"/>
          </a:p>
          <a:p>
            <a:pPr>
              <a:buFontTx/>
              <a:buChar char="•"/>
            </a:pPr>
            <a:endParaRPr lang="nl-NL" altLang="nl-BE" dirty="0"/>
          </a:p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828801" y="4700732"/>
            <a:ext cx="811033" cy="265546"/>
          </a:xfrm>
        </p:spPr>
        <p:txBody>
          <a:bodyPr/>
          <a:lstStyle/>
          <a:p>
            <a:fld id="{11C928F1-0076-4340-BE68-1AED3FC6F9FC}" type="datetime1">
              <a:rPr lang="nl-BE" smtClean="0"/>
              <a:t>21/11/2022</a:t>
            </a:fld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15</a:t>
            </a:fld>
            <a:endParaRPr lang="nl-BE" dirty="0"/>
          </a:p>
        </p:txBody>
      </p:sp>
      <p:pic>
        <p:nvPicPr>
          <p:cNvPr id="10" name="Picture 6" descr="http://exelearning.classy.be/rubens/Rubens_self_portrai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29" y="852482"/>
            <a:ext cx="1419076" cy="188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fbeelding 11" descr="GroteMarktAntwerpe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12" y="1896581"/>
            <a:ext cx="2051437" cy="141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6F3DBE87-0389-4A2B-BD0E-0CDEA854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39" y="3066337"/>
            <a:ext cx="2122474" cy="141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387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BE" dirty="0"/>
              <a:t>Antwerp is </a:t>
            </a:r>
            <a:r>
              <a:rPr lang="nl-NL" altLang="nl-BE" dirty="0" err="1"/>
              <a:t>fun</a:t>
            </a:r>
            <a:endParaRPr lang="nl-BE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1"/>
          </p:nvPr>
        </p:nvSpPr>
        <p:spPr>
          <a:xfrm>
            <a:off x="628650" y="989445"/>
            <a:ext cx="3886200" cy="357941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</a:pPr>
            <a:r>
              <a:rPr lang="nl-NL" altLang="nl-BE" sz="1818" dirty="0" err="1"/>
              <a:t>Innumerable</a:t>
            </a:r>
            <a:r>
              <a:rPr lang="nl-NL" altLang="nl-BE" sz="1818" dirty="0"/>
              <a:t> indoor and </a:t>
            </a:r>
            <a:r>
              <a:rPr lang="nl-NL" altLang="nl-BE" sz="1818" dirty="0" err="1"/>
              <a:t>street</a:t>
            </a:r>
            <a:r>
              <a:rPr lang="nl-NL" altLang="nl-BE" sz="1818" dirty="0"/>
              <a:t> cafés</a:t>
            </a:r>
            <a:r>
              <a:rPr lang="fr-BE" altLang="nl-BE" sz="1818" dirty="0"/>
              <a:t>, </a:t>
            </a:r>
            <a:r>
              <a:rPr lang="nl-NL" altLang="nl-BE" sz="1818" dirty="0" err="1"/>
              <a:t>each</a:t>
            </a:r>
            <a:r>
              <a:rPr lang="nl-NL" altLang="nl-BE" sz="1818" dirty="0"/>
              <a:t> </a:t>
            </a:r>
            <a:r>
              <a:rPr lang="nl-NL" altLang="nl-BE" sz="1818" dirty="0" err="1"/>
              <a:t>with</a:t>
            </a:r>
            <a:r>
              <a:rPr lang="nl-NL" altLang="nl-BE" sz="1818" dirty="0"/>
              <a:t> </a:t>
            </a:r>
            <a:r>
              <a:rPr lang="nl-NL" altLang="nl-BE" sz="1818" dirty="0" err="1"/>
              <a:t>their</a:t>
            </a:r>
            <a:r>
              <a:rPr lang="nl-NL" altLang="nl-BE" sz="1818" dirty="0"/>
              <a:t> </a:t>
            </a:r>
            <a:r>
              <a:rPr lang="nl-NL" altLang="nl-BE" sz="1818" dirty="0" err="1"/>
              <a:t>own</a:t>
            </a:r>
            <a:r>
              <a:rPr lang="nl-NL" altLang="nl-BE" sz="1818" dirty="0"/>
              <a:t> </a:t>
            </a:r>
            <a:r>
              <a:rPr lang="nl-NL" altLang="nl-BE" sz="1818" dirty="0" err="1"/>
              <a:t>character</a:t>
            </a:r>
            <a:endParaRPr lang="nl-NL" altLang="nl-BE" sz="1818" dirty="0"/>
          </a:p>
          <a:p>
            <a:pPr marL="0" indent="0">
              <a:buNone/>
            </a:pPr>
            <a:endParaRPr lang="nl-NL" altLang="nl-BE" sz="1818" dirty="0"/>
          </a:p>
          <a:p>
            <a:pPr>
              <a:buFontTx/>
              <a:buChar char="•"/>
            </a:pPr>
            <a:r>
              <a:rPr lang="nl-NL" altLang="nl-BE" sz="1818" dirty="0" err="1"/>
              <a:t>Hundred</a:t>
            </a:r>
            <a:r>
              <a:rPr lang="nl-BE" altLang="nl-BE" sz="1818" dirty="0"/>
              <a:t>s of</a:t>
            </a:r>
            <a:r>
              <a:rPr lang="nl-NL" altLang="nl-BE" sz="1818" dirty="0"/>
              <a:t> restaurants of </a:t>
            </a:r>
            <a:r>
              <a:rPr lang="nl-NL" altLang="nl-BE" sz="1818" dirty="0" err="1"/>
              <a:t>all</a:t>
            </a:r>
            <a:r>
              <a:rPr lang="nl-NL" altLang="nl-BE" sz="1818" dirty="0"/>
              <a:t> </a:t>
            </a:r>
            <a:r>
              <a:rPr lang="nl-NL" altLang="nl-BE" sz="1818" dirty="0" err="1"/>
              <a:t>categories</a:t>
            </a:r>
            <a:endParaRPr lang="nl-NL" altLang="nl-BE" sz="1818" dirty="0"/>
          </a:p>
          <a:p>
            <a:pPr marL="0" indent="0">
              <a:buNone/>
            </a:pPr>
            <a:endParaRPr lang="nl-NL" altLang="nl-BE" sz="1818" dirty="0"/>
          </a:p>
          <a:p>
            <a:pPr>
              <a:buFontTx/>
              <a:buChar char="•"/>
            </a:pPr>
            <a:r>
              <a:rPr lang="nl-NL" altLang="nl-BE" sz="1818" dirty="0"/>
              <a:t>Busy shopping </a:t>
            </a:r>
            <a:r>
              <a:rPr lang="nl-NL" altLang="nl-BE" sz="1818" dirty="0" err="1"/>
              <a:t>streets</a:t>
            </a:r>
            <a:r>
              <a:rPr lang="fr-BE" altLang="nl-BE" sz="1818" dirty="0"/>
              <a:t> </a:t>
            </a:r>
          </a:p>
          <a:p>
            <a:pPr marL="0" indent="0">
              <a:buNone/>
            </a:pPr>
            <a:endParaRPr lang="fr-BE" altLang="nl-BE" sz="1818" dirty="0"/>
          </a:p>
          <a:p>
            <a:pPr>
              <a:buFontTx/>
              <a:buChar char="•"/>
            </a:pPr>
            <a:r>
              <a:rPr lang="nl-NL" altLang="nl-BE" sz="1818" dirty="0" err="1"/>
              <a:t>All</a:t>
            </a:r>
            <a:r>
              <a:rPr lang="nl-NL" altLang="nl-BE" sz="1818" dirty="0"/>
              <a:t> kinds of </a:t>
            </a:r>
            <a:r>
              <a:rPr lang="nl-NL" altLang="nl-BE" sz="1818" dirty="0" err="1"/>
              <a:t>temptations</a:t>
            </a:r>
            <a:r>
              <a:rPr lang="nl-NL" altLang="nl-BE" sz="1818" dirty="0"/>
              <a:t>, </a:t>
            </a:r>
            <a:r>
              <a:rPr lang="nl-NL" altLang="nl-BE" sz="1818" dirty="0" err="1"/>
              <a:t>including</a:t>
            </a:r>
            <a:r>
              <a:rPr lang="nl-NL" altLang="nl-BE" sz="1818" dirty="0"/>
              <a:t> </a:t>
            </a:r>
            <a:r>
              <a:rPr lang="nl-NL" altLang="nl-BE" sz="1818" dirty="0" err="1"/>
              <a:t>Belgian</a:t>
            </a:r>
            <a:r>
              <a:rPr lang="nl-NL" altLang="nl-BE" sz="1818" dirty="0"/>
              <a:t> </a:t>
            </a:r>
            <a:r>
              <a:rPr lang="nl-NL" altLang="nl-BE" sz="1818" dirty="0" err="1"/>
              <a:t>beers</a:t>
            </a:r>
            <a:r>
              <a:rPr lang="nl-NL" altLang="nl-BE" sz="1818" dirty="0"/>
              <a:t> &amp; </a:t>
            </a:r>
            <a:r>
              <a:rPr lang="nl-NL" altLang="nl-BE" sz="1818" dirty="0" err="1"/>
              <a:t>delicious</a:t>
            </a:r>
            <a:r>
              <a:rPr lang="nl-NL" altLang="nl-BE" sz="1818" dirty="0"/>
              <a:t> </a:t>
            </a:r>
            <a:r>
              <a:rPr lang="nl-NL" altLang="nl-BE" sz="1818" dirty="0" err="1"/>
              <a:t>Belgian</a:t>
            </a:r>
            <a:r>
              <a:rPr lang="nl-NL" altLang="nl-BE" sz="1818" dirty="0"/>
              <a:t> </a:t>
            </a:r>
            <a:r>
              <a:rPr lang="nl-NL" altLang="nl-BE" sz="1818" dirty="0" err="1"/>
              <a:t>chocolates</a:t>
            </a:r>
            <a:r>
              <a:rPr lang="nl-NL" altLang="nl-BE" sz="1818" dirty="0"/>
              <a:t> </a:t>
            </a:r>
          </a:p>
          <a:p>
            <a:pPr>
              <a:buFontTx/>
              <a:buChar char="•"/>
            </a:pPr>
            <a:endParaRPr lang="nl-BE" sz="2000" dirty="0">
              <a:hlinkClick r:id="rId2"/>
            </a:endParaRPr>
          </a:p>
          <a:p>
            <a:pPr>
              <a:buFontTx/>
              <a:buChar char="•"/>
            </a:pPr>
            <a:r>
              <a:rPr lang="nl-BE" sz="1200" dirty="0" err="1">
                <a:hlinkClick r:id="rId2"/>
              </a:rPr>
              <a:t>Atypical</a:t>
            </a:r>
            <a:r>
              <a:rPr lang="nl-BE" sz="1200" dirty="0">
                <a:hlinkClick r:id="rId2"/>
              </a:rPr>
              <a:t> </a:t>
            </a:r>
            <a:r>
              <a:rPr lang="nl-BE" sz="1200" dirty="0" err="1">
                <a:hlinkClick r:id="rId2"/>
              </a:rPr>
              <a:t>Antwerp</a:t>
            </a:r>
            <a:r>
              <a:rPr lang="nl-BE" sz="1200" dirty="0">
                <a:hlinkClick r:id="rId2"/>
              </a:rPr>
              <a:t> - YouTube</a:t>
            </a:r>
            <a:endParaRPr lang="nl-NL" altLang="nl-BE" sz="1200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828800" y="4700732"/>
            <a:ext cx="818984" cy="265546"/>
          </a:xfrm>
        </p:spPr>
        <p:txBody>
          <a:bodyPr/>
          <a:lstStyle/>
          <a:p>
            <a:fld id="{11C928F1-0076-4340-BE68-1AED3FC6F9FC}" type="datetime1">
              <a:rPr lang="nl-BE" smtClean="0"/>
              <a:t>21/11/2022</a:t>
            </a:fld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16</a:t>
            </a:fld>
            <a:endParaRPr lang="nl-BE" dirty="0"/>
          </a:p>
        </p:txBody>
      </p:sp>
      <p:pic>
        <p:nvPicPr>
          <p:cNvPr id="14" name="Picture 8" descr="http://i58.photobucket.com/albums/g244/EdDuverger/Groenplaa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88" y="1228558"/>
            <a:ext cx="4141276" cy="267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947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DBF0F-6BE8-144A-8B1D-FEA389BED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b="0" dirty="0" err="1"/>
              <a:t>Fragen</a:t>
            </a:r>
            <a:r>
              <a:rPr lang="nl-BE" b="0" dirty="0"/>
              <a:t>/</a:t>
            </a:r>
            <a:r>
              <a:rPr lang="nl-BE" b="0" dirty="0" err="1"/>
              <a:t>Questions</a:t>
            </a:r>
            <a:br>
              <a:rPr lang="nl-BE" b="0" dirty="0"/>
            </a:br>
            <a:r>
              <a:rPr lang="nl-BE" sz="1800" b="0" dirty="0"/>
              <a:t>erwin.listhaeghe@ap.be</a:t>
            </a:r>
            <a:br>
              <a:rPr lang="nl-BE" b="0" dirty="0"/>
            </a:br>
            <a:endParaRPr lang="nl-BE" b="0" dirty="0"/>
          </a:p>
        </p:txBody>
      </p:sp>
    </p:spTree>
    <p:extLst>
      <p:ext uri="{BB962C8B-B14F-4D97-AF65-F5344CB8AC3E}">
        <p14:creationId xmlns:p14="http://schemas.microsoft.com/office/powerpoint/2010/main" val="2346427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819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38" y="2526317"/>
            <a:ext cx="2854454" cy="25527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79" y="2454272"/>
            <a:ext cx="4581563" cy="2685182"/>
          </a:xfrm>
          <a:prstGeom prst="rect">
            <a:avLst/>
          </a:prstGeom>
          <a:solidFill>
            <a:srgbClr val="C0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78251">
              <a:defRPr/>
            </a:pPr>
            <a:endParaRPr lang="en-US" sz="1335" dirty="0">
              <a:highlight>
                <a:srgbClr val="FF0000"/>
              </a:highlight>
            </a:endParaRPr>
          </a:p>
        </p:txBody>
      </p:sp>
      <p:sp>
        <p:nvSpPr>
          <p:cNvPr id="25" name="Freeform 12"/>
          <p:cNvSpPr/>
          <p:nvPr/>
        </p:nvSpPr>
        <p:spPr>
          <a:xfrm>
            <a:off x="8675173" y="211719"/>
            <a:ext cx="285029" cy="286472"/>
          </a:xfrm>
          <a:custGeom>
            <a:avLst/>
            <a:gdLst/>
            <a:ahLst/>
            <a:cxnLst/>
            <a:rect l="l" t="t" r="r" b="b"/>
            <a:pathLst>
              <a:path w="208317" h="209848">
                <a:moveTo>
                  <a:pt x="160863" y="87511"/>
                </a:moveTo>
                <a:cubicBezTo>
                  <a:pt x="162351" y="89000"/>
                  <a:pt x="162649" y="90488"/>
                  <a:pt x="161756" y="91976"/>
                </a:cubicBezTo>
                <a:lnTo>
                  <a:pt x="159970" y="94655"/>
                </a:lnTo>
                <a:cubicBezTo>
                  <a:pt x="158779" y="95250"/>
                  <a:pt x="157886" y="95548"/>
                  <a:pt x="157291" y="95548"/>
                </a:cubicBezTo>
                <a:cubicBezTo>
                  <a:pt x="156398" y="95548"/>
                  <a:pt x="155803" y="95399"/>
                  <a:pt x="155505" y="95101"/>
                </a:cubicBezTo>
                <a:cubicBezTo>
                  <a:pt x="153421" y="93911"/>
                  <a:pt x="153273" y="92423"/>
                  <a:pt x="155058" y="90637"/>
                </a:cubicBezTo>
                <a:lnTo>
                  <a:pt x="156398" y="88404"/>
                </a:lnTo>
                <a:cubicBezTo>
                  <a:pt x="157886" y="86916"/>
                  <a:pt x="159374" y="86618"/>
                  <a:pt x="160863" y="87511"/>
                </a:cubicBezTo>
                <a:close/>
                <a:moveTo>
                  <a:pt x="91490" y="57178"/>
                </a:moveTo>
                <a:cubicBezTo>
                  <a:pt x="100532" y="57234"/>
                  <a:pt x="109071" y="60052"/>
                  <a:pt x="117107" y="65634"/>
                </a:cubicBezTo>
                <a:lnTo>
                  <a:pt x="118447" y="66526"/>
                </a:lnTo>
                <a:cubicBezTo>
                  <a:pt x="127376" y="72777"/>
                  <a:pt x="133478" y="81112"/>
                  <a:pt x="136753" y="91530"/>
                </a:cubicBezTo>
                <a:cubicBezTo>
                  <a:pt x="137943" y="95994"/>
                  <a:pt x="136455" y="98673"/>
                  <a:pt x="132288" y="99566"/>
                </a:cubicBezTo>
                <a:cubicBezTo>
                  <a:pt x="128418" y="100757"/>
                  <a:pt x="125739" y="99269"/>
                  <a:pt x="124251" y="95101"/>
                </a:cubicBezTo>
                <a:cubicBezTo>
                  <a:pt x="122465" y="88255"/>
                  <a:pt x="118149" y="82302"/>
                  <a:pt x="111303" y="77242"/>
                </a:cubicBezTo>
                <a:lnTo>
                  <a:pt x="109517" y="75903"/>
                </a:lnTo>
                <a:cubicBezTo>
                  <a:pt x="101778" y="70545"/>
                  <a:pt x="93444" y="68759"/>
                  <a:pt x="84514" y="70545"/>
                </a:cubicBezTo>
                <a:cubicBezTo>
                  <a:pt x="75584" y="72033"/>
                  <a:pt x="68292" y="76647"/>
                  <a:pt x="62636" y="84386"/>
                </a:cubicBezTo>
                <a:lnTo>
                  <a:pt x="18434" y="143322"/>
                </a:lnTo>
                <a:cubicBezTo>
                  <a:pt x="13374" y="150763"/>
                  <a:pt x="11663" y="159098"/>
                  <a:pt x="13300" y="168325"/>
                </a:cubicBezTo>
                <a:cubicBezTo>
                  <a:pt x="14937" y="177552"/>
                  <a:pt x="19625" y="184845"/>
                  <a:pt x="27364" y="190203"/>
                </a:cubicBezTo>
                <a:lnTo>
                  <a:pt x="28703" y="191096"/>
                </a:lnTo>
                <a:cubicBezTo>
                  <a:pt x="36442" y="196453"/>
                  <a:pt x="44926" y="198314"/>
                  <a:pt x="54153" y="196677"/>
                </a:cubicBezTo>
                <a:cubicBezTo>
                  <a:pt x="63380" y="195040"/>
                  <a:pt x="70524" y="190351"/>
                  <a:pt x="75584" y="182612"/>
                </a:cubicBezTo>
                <a:lnTo>
                  <a:pt x="89425" y="163414"/>
                </a:lnTo>
                <a:cubicBezTo>
                  <a:pt x="91509" y="159842"/>
                  <a:pt x="94337" y="159246"/>
                  <a:pt x="97908" y="161628"/>
                </a:cubicBezTo>
                <a:cubicBezTo>
                  <a:pt x="101480" y="164009"/>
                  <a:pt x="102076" y="166985"/>
                  <a:pt x="99694" y="170557"/>
                </a:cubicBezTo>
                <a:lnTo>
                  <a:pt x="86300" y="190203"/>
                </a:lnTo>
                <a:cubicBezTo>
                  <a:pt x="77370" y="203300"/>
                  <a:pt x="64571" y="209848"/>
                  <a:pt x="47902" y="209848"/>
                </a:cubicBezTo>
                <a:cubicBezTo>
                  <a:pt x="38377" y="209848"/>
                  <a:pt x="29596" y="207169"/>
                  <a:pt x="21560" y="201811"/>
                </a:cubicBezTo>
                <a:lnTo>
                  <a:pt x="19774" y="200472"/>
                </a:lnTo>
                <a:cubicBezTo>
                  <a:pt x="9356" y="193030"/>
                  <a:pt x="3031" y="183059"/>
                  <a:pt x="798" y="170557"/>
                </a:cubicBezTo>
                <a:cubicBezTo>
                  <a:pt x="-1434" y="158056"/>
                  <a:pt x="1021" y="146447"/>
                  <a:pt x="8165" y="135732"/>
                </a:cubicBezTo>
                <a:lnTo>
                  <a:pt x="52367" y="76796"/>
                </a:lnTo>
                <a:cubicBezTo>
                  <a:pt x="59808" y="66675"/>
                  <a:pt x="69780" y="60425"/>
                  <a:pt x="82282" y="58043"/>
                </a:cubicBezTo>
                <a:cubicBezTo>
                  <a:pt x="85407" y="57448"/>
                  <a:pt x="88476" y="57160"/>
                  <a:pt x="91490" y="57178"/>
                </a:cubicBezTo>
                <a:close/>
                <a:moveTo>
                  <a:pt x="170462" y="24334"/>
                </a:moveTo>
                <a:cubicBezTo>
                  <a:pt x="171206" y="24185"/>
                  <a:pt x="172025" y="24408"/>
                  <a:pt x="172918" y="25003"/>
                </a:cubicBezTo>
                <a:lnTo>
                  <a:pt x="174257" y="25896"/>
                </a:lnTo>
                <a:cubicBezTo>
                  <a:pt x="180508" y="30064"/>
                  <a:pt x="184378" y="36166"/>
                  <a:pt x="185866" y="44202"/>
                </a:cubicBezTo>
                <a:cubicBezTo>
                  <a:pt x="187354" y="52537"/>
                  <a:pt x="185866" y="59829"/>
                  <a:pt x="181401" y="66080"/>
                </a:cubicBezTo>
                <a:lnTo>
                  <a:pt x="167114" y="84832"/>
                </a:lnTo>
                <a:cubicBezTo>
                  <a:pt x="166816" y="85725"/>
                  <a:pt x="165923" y="86172"/>
                  <a:pt x="164435" y="86172"/>
                </a:cubicBezTo>
                <a:cubicBezTo>
                  <a:pt x="163839" y="86172"/>
                  <a:pt x="163244" y="85874"/>
                  <a:pt x="162649" y="85279"/>
                </a:cubicBezTo>
                <a:cubicBezTo>
                  <a:pt x="160565" y="84088"/>
                  <a:pt x="160416" y="82600"/>
                  <a:pt x="162202" y="80814"/>
                </a:cubicBezTo>
                <a:lnTo>
                  <a:pt x="176043" y="62062"/>
                </a:lnTo>
                <a:cubicBezTo>
                  <a:pt x="179913" y="57299"/>
                  <a:pt x="181103" y="51792"/>
                  <a:pt x="179615" y="45542"/>
                </a:cubicBezTo>
                <a:cubicBezTo>
                  <a:pt x="178722" y="39589"/>
                  <a:pt x="175597" y="34677"/>
                  <a:pt x="170239" y="30808"/>
                </a:cubicBezTo>
                <a:lnTo>
                  <a:pt x="169346" y="30361"/>
                </a:lnTo>
                <a:cubicBezTo>
                  <a:pt x="167858" y="28873"/>
                  <a:pt x="167560" y="27385"/>
                  <a:pt x="168453" y="25896"/>
                </a:cubicBezTo>
                <a:cubicBezTo>
                  <a:pt x="169048" y="25003"/>
                  <a:pt x="169718" y="24483"/>
                  <a:pt x="170462" y="24334"/>
                </a:cubicBezTo>
                <a:close/>
                <a:moveTo>
                  <a:pt x="151933" y="893"/>
                </a:moveTo>
                <a:cubicBezTo>
                  <a:pt x="164435" y="-1488"/>
                  <a:pt x="176043" y="893"/>
                  <a:pt x="186759" y="8037"/>
                </a:cubicBezTo>
                <a:lnTo>
                  <a:pt x="188545" y="9376"/>
                </a:lnTo>
                <a:cubicBezTo>
                  <a:pt x="198963" y="16818"/>
                  <a:pt x="205288" y="26864"/>
                  <a:pt x="207520" y="39514"/>
                </a:cubicBezTo>
                <a:cubicBezTo>
                  <a:pt x="209753" y="52165"/>
                  <a:pt x="207297" y="63699"/>
                  <a:pt x="200153" y="74117"/>
                </a:cubicBezTo>
                <a:lnTo>
                  <a:pt x="155951" y="133053"/>
                </a:lnTo>
                <a:cubicBezTo>
                  <a:pt x="147022" y="146150"/>
                  <a:pt x="134371" y="152698"/>
                  <a:pt x="118000" y="152698"/>
                </a:cubicBezTo>
                <a:cubicBezTo>
                  <a:pt x="107880" y="152698"/>
                  <a:pt x="98950" y="149870"/>
                  <a:pt x="91211" y="144215"/>
                </a:cubicBezTo>
                <a:lnTo>
                  <a:pt x="89872" y="143322"/>
                </a:lnTo>
                <a:cubicBezTo>
                  <a:pt x="80942" y="137071"/>
                  <a:pt x="74840" y="128737"/>
                  <a:pt x="71566" y="118319"/>
                </a:cubicBezTo>
                <a:cubicBezTo>
                  <a:pt x="70673" y="114449"/>
                  <a:pt x="72161" y="111770"/>
                  <a:pt x="76031" y="110282"/>
                </a:cubicBezTo>
                <a:cubicBezTo>
                  <a:pt x="79900" y="109091"/>
                  <a:pt x="82579" y="110580"/>
                  <a:pt x="84067" y="114747"/>
                </a:cubicBezTo>
                <a:cubicBezTo>
                  <a:pt x="85853" y="122188"/>
                  <a:pt x="90169" y="128141"/>
                  <a:pt x="97015" y="132606"/>
                </a:cubicBezTo>
                <a:lnTo>
                  <a:pt x="98801" y="133946"/>
                </a:lnTo>
                <a:cubicBezTo>
                  <a:pt x="106540" y="139303"/>
                  <a:pt x="114949" y="141164"/>
                  <a:pt x="124028" y="139527"/>
                </a:cubicBezTo>
                <a:cubicBezTo>
                  <a:pt x="133106" y="137890"/>
                  <a:pt x="140324" y="133201"/>
                  <a:pt x="145682" y="125462"/>
                </a:cubicBezTo>
                <a:lnTo>
                  <a:pt x="189884" y="66526"/>
                </a:lnTo>
                <a:cubicBezTo>
                  <a:pt x="194944" y="59085"/>
                  <a:pt x="196656" y="50751"/>
                  <a:pt x="195019" y="41523"/>
                </a:cubicBezTo>
                <a:cubicBezTo>
                  <a:pt x="193382" y="32296"/>
                  <a:pt x="188694" y="25003"/>
                  <a:pt x="180955" y="19646"/>
                </a:cubicBezTo>
                <a:lnTo>
                  <a:pt x="179615" y="18753"/>
                </a:lnTo>
                <a:cubicBezTo>
                  <a:pt x="171876" y="13395"/>
                  <a:pt x="163393" y="11609"/>
                  <a:pt x="154165" y="13395"/>
                </a:cubicBezTo>
                <a:cubicBezTo>
                  <a:pt x="144938" y="14883"/>
                  <a:pt x="137794" y="19497"/>
                  <a:pt x="132734" y="27236"/>
                </a:cubicBezTo>
                <a:lnTo>
                  <a:pt x="118893" y="46435"/>
                </a:lnTo>
                <a:cubicBezTo>
                  <a:pt x="116810" y="50007"/>
                  <a:pt x="113982" y="50602"/>
                  <a:pt x="110410" y="48221"/>
                </a:cubicBezTo>
                <a:cubicBezTo>
                  <a:pt x="107136" y="45839"/>
                  <a:pt x="106540" y="42863"/>
                  <a:pt x="108624" y="39291"/>
                </a:cubicBezTo>
                <a:lnTo>
                  <a:pt x="122019" y="19646"/>
                </a:lnTo>
                <a:cubicBezTo>
                  <a:pt x="129758" y="8930"/>
                  <a:pt x="139729" y="2679"/>
                  <a:pt x="151933" y="89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/>
          <a:lstStyle/>
          <a:p>
            <a:pPr defTabSz="698199">
              <a:defRPr/>
            </a:pPr>
            <a:endParaRPr lang="en-US" sz="1374"/>
          </a:p>
        </p:txBody>
      </p:sp>
      <p:sp>
        <p:nvSpPr>
          <p:cNvPr id="28" name="Tekstvak 27"/>
          <p:cNvSpPr txBox="1"/>
          <p:nvPr/>
        </p:nvSpPr>
        <p:spPr>
          <a:xfrm>
            <a:off x="297951" y="190226"/>
            <a:ext cx="4202130" cy="207008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l-NL" sz="2200" b="1" spc="-68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Bulldog" charset="0"/>
                <a:cs typeface="Bulldog" charset="0"/>
              </a:rPr>
              <a:t>Facts</a:t>
            </a:r>
            <a:r>
              <a:rPr lang="nl-NL" sz="2200" b="1" spc="-68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Bulldog" charset="0"/>
                <a:cs typeface="Bulldog" charset="0"/>
              </a:rPr>
              <a:t> &amp;</a:t>
            </a:r>
          </a:p>
          <a:p>
            <a:r>
              <a:rPr lang="nl-NL" sz="2200" b="1" spc="-68" dirty="0" err="1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  <a:ea typeface="Bulldog" charset="0"/>
                <a:cs typeface="Bulldog" charset="0"/>
              </a:rPr>
              <a:t>Figures</a:t>
            </a:r>
            <a:endParaRPr lang="nl-NL" sz="2200" b="1" spc="-68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ea typeface="Bulldog" charset="0"/>
              <a:cs typeface="Bulldog" charset="0"/>
            </a:endParaRPr>
          </a:p>
          <a:p>
            <a:pPr algn="ctr">
              <a:lnSpc>
                <a:spcPct val="130000"/>
              </a:lnSpc>
            </a:pPr>
            <a:r>
              <a:rPr lang="en-US" altLang="nl-NL" sz="2400" dirty="0">
                <a:solidFill>
                  <a:srgbClr val="C00000"/>
                </a:solidFill>
                <a:latin typeface="Bebas Neue Bold" charset="0"/>
                <a:ea typeface="Roboto Condensed Light" charset="0"/>
                <a:cs typeface="Roboto Condensed Light" charset="0"/>
              </a:rPr>
              <a:t>AP University of Applied</a:t>
            </a:r>
          </a:p>
          <a:p>
            <a:pPr algn="ctr">
              <a:lnSpc>
                <a:spcPct val="130000"/>
              </a:lnSpc>
            </a:pPr>
            <a:r>
              <a:rPr lang="en-US" altLang="nl-NL" sz="2400" dirty="0">
                <a:solidFill>
                  <a:srgbClr val="C00000"/>
                </a:solidFill>
                <a:latin typeface="Bebas Neue Bold" charset="0"/>
                <a:ea typeface="Roboto Condensed Light" charset="0"/>
                <a:cs typeface="Roboto Condensed Light" charset="0"/>
              </a:rPr>
              <a:t> Sciences and Arts</a:t>
            </a:r>
          </a:p>
          <a:p>
            <a:endParaRPr lang="nl-NL" sz="2200" b="1" spc="-68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  <a:ea typeface="Bulldog" charset="0"/>
              <a:cs typeface="Bulldog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27581" y="3263443"/>
            <a:ext cx="4193602" cy="104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149225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149225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149225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149225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nl-NL" sz="1636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Light" charset="0"/>
              </a:rPr>
              <a:t>2 Schools of Arts &amp; 6 Faculties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nl-NL" sz="1636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Light" charset="0"/>
              </a:rPr>
              <a:t>   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altLang="nl-NL" sz="1636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Light" charset="0"/>
              </a:rPr>
              <a:t>7 campuses in the </a:t>
            </a:r>
            <a:r>
              <a:rPr lang="en-US" altLang="nl-NL" sz="1636" dirty="0" err="1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Light" charset="0"/>
              </a:rPr>
              <a:t>centre</a:t>
            </a:r>
            <a:r>
              <a:rPr lang="en-US" altLang="nl-NL" sz="1636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Roboto Condensed Light" charset="0"/>
              </a:rPr>
              <a:t> of Antwerp</a:t>
            </a:r>
          </a:p>
        </p:txBody>
      </p:sp>
      <p:sp>
        <p:nvSpPr>
          <p:cNvPr id="19" name="Freeform 80"/>
          <p:cNvSpPr/>
          <p:nvPr/>
        </p:nvSpPr>
        <p:spPr>
          <a:xfrm>
            <a:off x="127581" y="2551958"/>
            <a:ext cx="336468" cy="336468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10728" y="89297"/>
                </a:moveTo>
                <a:lnTo>
                  <a:pt x="117872" y="89297"/>
                </a:lnTo>
                <a:lnTo>
                  <a:pt x="117872" y="167878"/>
                </a:lnTo>
                <a:lnTo>
                  <a:pt x="110728" y="167878"/>
                </a:lnTo>
                <a:close/>
                <a:moveTo>
                  <a:pt x="110728" y="60722"/>
                </a:moveTo>
                <a:lnTo>
                  <a:pt x="117872" y="60722"/>
                </a:lnTo>
                <a:lnTo>
                  <a:pt x="117872" y="75010"/>
                </a:lnTo>
                <a:lnTo>
                  <a:pt x="110728" y="75010"/>
                </a:lnTo>
                <a:close/>
                <a:moveTo>
                  <a:pt x="114300" y="7144"/>
                </a:moveTo>
                <a:cubicBezTo>
                  <a:pt x="85130" y="7144"/>
                  <a:pt x="59829" y="17562"/>
                  <a:pt x="38398" y="38398"/>
                </a:cubicBezTo>
                <a:cubicBezTo>
                  <a:pt x="17562" y="59829"/>
                  <a:pt x="7144" y="85130"/>
                  <a:pt x="7144" y="114300"/>
                </a:cubicBezTo>
                <a:cubicBezTo>
                  <a:pt x="7144" y="143470"/>
                  <a:pt x="17562" y="168771"/>
                  <a:pt x="38398" y="190202"/>
                </a:cubicBezTo>
                <a:cubicBezTo>
                  <a:pt x="59829" y="211038"/>
                  <a:pt x="85130" y="221456"/>
                  <a:pt x="114300" y="221456"/>
                </a:cubicBezTo>
                <a:cubicBezTo>
                  <a:pt x="143471" y="221456"/>
                  <a:pt x="168771" y="211038"/>
                  <a:pt x="190203" y="190202"/>
                </a:cubicBezTo>
                <a:cubicBezTo>
                  <a:pt x="211039" y="168771"/>
                  <a:pt x="221456" y="143470"/>
                  <a:pt x="221456" y="114300"/>
                </a:cubicBezTo>
                <a:cubicBezTo>
                  <a:pt x="221456" y="85130"/>
                  <a:pt x="211039" y="59829"/>
                  <a:pt x="190203" y="38398"/>
                </a:cubicBezTo>
                <a:cubicBezTo>
                  <a:pt x="168771" y="17562"/>
                  <a:pt x="143471" y="7144"/>
                  <a:pt x="114300" y="7144"/>
                </a:cubicBezTo>
                <a:close/>
                <a:moveTo>
                  <a:pt x="114300" y="0"/>
                </a:moveTo>
                <a:cubicBezTo>
                  <a:pt x="145852" y="0"/>
                  <a:pt x="172790" y="11162"/>
                  <a:pt x="195114" y="33486"/>
                </a:cubicBezTo>
                <a:cubicBezTo>
                  <a:pt x="217438" y="55811"/>
                  <a:pt x="228600" y="82749"/>
                  <a:pt x="228600" y="114300"/>
                </a:cubicBezTo>
                <a:cubicBezTo>
                  <a:pt x="228600" y="145852"/>
                  <a:pt x="217438" y="172790"/>
                  <a:pt x="195114" y="195114"/>
                </a:cubicBezTo>
                <a:cubicBezTo>
                  <a:pt x="172790" y="217438"/>
                  <a:pt x="145852" y="228600"/>
                  <a:pt x="114300" y="228600"/>
                </a:cubicBezTo>
                <a:cubicBezTo>
                  <a:pt x="82749" y="228600"/>
                  <a:pt x="55811" y="217438"/>
                  <a:pt x="33487" y="195114"/>
                </a:cubicBezTo>
                <a:cubicBezTo>
                  <a:pt x="11162" y="172790"/>
                  <a:pt x="0" y="145852"/>
                  <a:pt x="0" y="114300"/>
                </a:cubicBezTo>
                <a:cubicBezTo>
                  <a:pt x="0" y="82749"/>
                  <a:pt x="11162" y="55811"/>
                  <a:pt x="33487" y="33486"/>
                </a:cubicBezTo>
                <a:cubicBezTo>
                  <a:pt x="55811" y="11162"/>
                  <a:pt x="82749" y="0"/>
                  <a:pt x="1143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/>
          <a:lstStyle/>
          <a:p>
            <a:pPr defTabSz="698199">
              <a:defRPr/>
            </a:pPr>
            <a:endParaRPr lang="en-US" sz="1374"/>
          </a:p>
        </p:txBody>
      </p:sp>
      <p:sp>
        <p:nvSpPr>
          <p:cNvPr id="50" name="Freeform 14"/>
          <p:cNvSpPr>
            <a:spLocks noEditPoints="1"/>
          </p:cNvSpPr>
          <p:nvPr/>
        </p:nvSpPr>
        <p:spPr bwMode="auto">
          <a:xfrm>
            <a:off x="6530393" y="2917342"/>
            <a:ext cx="138395" cy="220058"/>
          </a:xfrm>
          <a:custGeom>
            <a:avLst/>
            <a:gdLst>
              <a:gd name="T0" fmla="*/ 133 w 133"/>
              <a:gd name="T1" fmla="*/ 67 h 213"/>
              <a:gd name="T2" fmla="*/ 67 w 133"/>
              <a:gd name="T3" fmla="*/ 213 h 213"/>
              <a:gd name="T4" fmla="*/ 0 w 133"/>
              <a:gd name="T5" fmla="*/ 67 h 213"/>
              <a:gd name="T6" fmla="*/ 67 w 133"/>
              <a:gd name="T7" fmla="*/ 0 h 213"/>
              <a:gd name="T8" fmla="*/ 133 w 133"/>
              <a:gd name="T9" fmla="*/ 67 h 213"/>
              <a:gd name="T10" fmla="*/ 102 w 133"/>
              <a:gd name="T11" fmla="*/ 68 h 213"/>
              <a:gd name="T12" fmla="*/ 67 w 133"/>
              <a:gd name="T13" fmla="*/ 32 h 213"/>
              <a:gd name="T14" fmla="*/ 31 w 133"/>
              <a:gd name="T15" fmla="*/ 68 h 213"/>
              <a:gd name="T16" fmla="*/ 67 w 133"/>
              <a:gd name="T17" fmla="*/ 103 h 213"/>
              <a:gd name="T18" fmla="*/ 102 w 133"/>
              <a:gd name="T19" fmla="*/ 6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213">
                <a:moveTo>
                  <a:pt x="133" y="67"/>
                </a:moveTo>
                <a:cubicBezTo>
                  <a:pt x="133" y="130"/>
                  <a:pt x="67" y="213"/>
                  <a:pt x="67" y="213"/>
                </a:cubicBezTo>
                <a:cubicBezTo>
                  <a:pt x="67" y="213"/>
                  <a:pt x="0" y="130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103" y="0"/>
                  <a:pt x="133" y="30"/>
                  <a:pt x="133" y="67"/>
                </a:cubicBezTo>
                <a:close/>
                <a:moveTo>
                  <a:pt x="102" y="68"/>
                </a:moveTo>
                <a:cubicBezTo>
                  <a:pt x="102" y="48"/>
                  <a:pt x="86" y="32"/>
                  <a:pt x="67" y="32"/>
                </a:cubicBezTo>
                <a:cubicBezTo>
                  <a:pt x="46" y="32"/>
                  <a:pt x="31" y="48"/>
                  <a:pt x="31" y="68"/>
                </a:cubicBezTo>
                <a:cubicBezTo>
                  <a:pt x="31" y="87"/>
                  <a:pt x="46" y="103"/>
                  <a:pt x="67" y="103"/>
                </a:cubicBezTo>
                <a:cubicBezTo>
                  <a:pt x="86" y="103"/>
                  <a:pt x="102" y="87"/>
                  <a:pt x="102" y="6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defTabSz="698199">
              <a:defRPr/>
            </a:pPr>
            <a:endParaRPr lang="en-US" sz="1374">
              <a:solidFill>
                <a:schemeClr val="accent1"/>
              </a:solidFill>
            </a:endParaRPr>
          </a:p>
        </p:txBody>
      </p:sp>
      <p:sp>
        <p:nvSpPr>
          <p:cNvPr id="51" name="Freeform 14"/>
          <p:cNvSpPr>
            <a:spLocks noEditPoints="1"/>
          </p:cNvSpPr>
          <p:nvPr/>
        </p:nvSpPr>
        <p:spPr bwMode="auto">
          <a:xfrm>
            <a:off x="6530393" y="3194470"/>
            <a:ext cx="199355" cy="302341"/>
          </a:xfrm>
          <a:custGeom>
            <a:avLst/>
            <a:gdLst>
              <a:gd name="T0" fmla="*/ 133 w 133"/>
              <a:gd name="T1" fmla="*/ 67 h 213"/>
              <a:gd name="T2" fmla="*/ 67 w 133"/>
              <a:gd name="T3" fmla="*/ 213 h 213"/>
              <a:gd name="T4" fmla="*/ 0 w 133"/>
              <a:gd name="T5" fmla="*/ 67 h 213"/>
              <a:gd name="T6" fmla="*/ 67 w 133"/>
              <a:gd name="T7" fmla="*/ 0 h 213"/>
              <a:gd name="T8" fmla="*/ 133 w 133"/>
              <a:gd name="T9" fmla="*/ 67 h 213"/>
              <a:gd name="T10" fmla="*/ 102 w 133"/>
              <a:gd name="T11" fmla="*/ 68 h 213"/>
              <a:gd name="T12" fmla="*/ 67 w 133"/>
              <a:gd name="T13" fmla="*/ 32 h 213"/>
              <a:gd name="T14" fmla="*/ 31 w 133"/>
              <a:gd name="T15" fmla="*/ 68 h 213"/>
              <a:gd name="T16" fmla="*/ 67 w 133"/>
              <a:gd name="T17" fmla="*/ 103 h 213"/>
              <a:gd name="T18" fmla="*/ 102 w 133"/>
              <a:gd name="T19" fmla="*/ 6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213">
                <a:moveTo>
                  <a:pt x="133" y="67"/>
                </a:moveTo>
                <a:cubicBezTo>
                  <a:pt x="133" y="130"/>
                  <a:pt x="67" y="213"/>
                  <a:pt x="67" y="213"/>
                </a:cubicBezTo>
                <a:cubicBezTo>
                  <a:pt x="67" y="213"/>
                  <a:pt x="0" y="130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103" y="0"/>
                  <a:pt x="133" y="30"/>
                  <a:pt x="133" y="67"/>
                </a:cubicBezTo>
                <a:close/>
                <a:moveTo>
                  <a:pt x="102" y="68"/>
                </a:moveTo>
                <a:cubicBezTo>
                  <a:pt x="102" y="48"/>
                  <a:pt x="86" y="32"/>
                  <a:pt x="67" y="32"/>
                </a:cubicBezTo>
                <a:cubicBezTo>
                  <a:pt x="46" y="32"/>
                  <a:pt x="31" y="48"/>
                  <a:pt x="31" y="68"/>
                </a:cubicBezTo>
                <a:cubicBezTo>
                  <a:pt x="31" y="87"/>
                  <a:pt x="46" y="103"/>
                  <a:pt x="67" y="103"/>
                </a:cubicBezTo>
                <a:cubicBezTo>
                  <a:pt x="86" y="103"/>
                  <a:pt x="102" y="87"/>
                  <a:pt x="102" y="6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defTabSz="698199">
              <a:defRPr/>
            </a:pPr>
            <a:endParaRPr lang="en-US" sz="1374">
              <a:solidFill>
                <a:schemeClr val="accent1"/>
              </a:solidFill>
            </a:endParaRPr>
          </a:p>
        </p:txBody>
      </p:sp>
      <p:sp>
        <p:nvSpPr>
          <p:cNvPr id="52" name="Freeform 14"/>
          <p:cNvSpPr>
            <a:spLocks noEditPoints="1"/>
          </p:cNvSpPr>
          <p:nvPr/>
        </p:nvSpPr>
        <p:spPr bwMode="auto">
          <a:xfrm>
            <a:off x="6409314" y="4310894"/>
            <a:ext cx="320434" cy="485969"/>
          </a:xfrm>
          <a:custGeom>
            <a:avLst/>
            <a:gdLst>
              <a:gd name="T0" fmla="*/ 133 w 133"/>
              <a:gd name="T1" fmla="*/ 67 h 213"/>
              <a:gd name="T2" fmla="*/ 67 w 133"/>
              <a:gd name="T3" fmla="*/ 213 h 213"/>
              <a:gd name="T4" fmla="*/ 0 w 133"/>
              <a:gd name="T5" fmla="*/ 67 h 213"/>
              <a:gd name="T6" fmla="*/ 67 w 133"/>
              <a:gd name="T7" fmla="*/ 0 h 213"/>
              <a:gd name="T8" fmla="*/ 133 w 133"/>
              <a:gd name="T9" fmla="*/ 67 h 213"/>
              <a:gd name="T10" fmla="*/ 102 w 133"/>
              <a:gd name="T11" fmla="*/ 68 h 213"/>
              <a:gd name="T12" fmla="*/ 67 w 133"/>
              <a:gd name="T13" fmla="*/ 32 h 213"/>
              <a:gd name="T14" fmla="*/ 31 w 133"/>
              <a:gd name="T15" fmla="*/ 68 h 213"/>
              <a:gd name="T16" fmla="*/ 67 w 133"/>
              <a:gd name="T17" fmla="*/ 103 h 213"/>
              <a:gd name="T18" fmla="*/ 102 w 133"/>
              <a:gd name="T19" fmla="*/ 6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213">
                <a:moveTo>
                  <a:pt x="133" y="67"/>
                </a:moveTo>
                <a:cubicBezTo>
                  <a:pt x="133" y="130"/>
                  <a:pt x="67" y="213"/>
                  <a:pt x="67" y="213"/>
                </a:cubicBezTo>
                <a:cubicBezTo>
                  <a:pt x="67" y="213"/>
                  <a:pt x="0" y="130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103" y="0"/>
                  <a:pt x="133" y="30"/>
                  <a:pt x="133" y="67"/>
                </a:cubicBezTo>
                <a:close/>
                <a:moveTo>
                  <a:pt x="102" y="68"/>
                </a:moveTo>
                <a:cubicBezTo>
                  <a:pt x="102" y="48"/>
                  <a:pt x="86" y="32"/>
                  <a:pt x="67" y="32"/>
                </a:cubicBezTo>
                <a:cubicBezTo>
                  <a:pt x="46" y="32"/>
                  <a:pt x="31" y="48"/>
                  <a:pt x="31" y="68"/>
                </a:cubicBezTo>
                <a:cubicBezTo>
                  <a:pt x="31" y="87"/>
                  <a:pt x="46" y="103"/>
                  <a:pt x="67" y="103"/>
                </a:cubicBezTo>
                <a:cubicBezTo>
                  <a:pt x="86" y="103"/>
                  <a:pt x="102" y="87"/>
                  <a:pt x="102" y="6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defTabSz="698199">
              <a:defRPr/>
            </a:pPr>
            <a:endParaRPr lang="en-US" sz="1374">
              <a:solidFill>
                <a:schemeClr val="accent1"/>
              </a:solidFill>
            </a:endParaRPr>
          </a:p>
        </p:txBody>
      </p:sp>
      <p:sp>
        <p:nvSpPr>
          <p:cNvPr id="53" name="Freeform 14"/>
          <p:cNvSpPr>
            <a:spLocks noEditPoints="1"/>
          </p:cNvSpPr>
          <p:nvPr/>
        </p:nvSpPr>
        <p:spPr bwMode="auto">
          <a:xfrm>
            <a:off x="6971952" y="2581050"/>
            <a:ext cx="116927" cy="178255"/>
          </a:xfrm>
          <a:custGeom>
            <a:avLst/>
            <a:gdLst>
              <a:gd name="T0" fmla="*/ 133 w 133"/>
              <a:gd name="T1" fmla="*/ 67 h 213"/>
              <a:gd name="T2" fmla="*/ 67 w 133"/>
              <a:gd name="T3" fmla="*/ 213 h 213"/>
              <a:gd name="T4" fmla="*/ 0 w 133"/>
              <a:gd name="T5" fmla="*/ 67 h 213"/>
              <a:gd name="T6" fmla="*/ 67 w 133"/>
              <a:gd name="T7" fmla="*/ 0 h 213"/>
              <a:gd name="T8" fmla="*/ 133 w 133"/>
              <a:gd name="T9" fmla="*/ 67 h 213"/>
              <a:gd name="T10" fmla="*/ 102 w 133"/>
              <a:gd name="T11" fmla="*/ 68 h 213"/>
              <a:gd name="T12" fmla="*/ 67 w 133"/>
              <a:gd name="T13" fmla="*/ 32 h 213"/>
              <a:gd name="T14" fmla="*/ 31 w 133"/>
              <a:gd name="T15" fmla="*/ 68 h 213"/>
              <a:gd name="T16" fmla="*/ 67 w 133"/>
              <a:gd name="T17" fmla="*/ 103 h 213"/>
              <a:gd name="T18" fmla="*/ 102 w 133"/>
              <a:gd name="T19" fmla="*/ 6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213">
                <a:moveTo>
                  <a:pt x="133" y="67"/>
                </a:moveTo>
                <a:cubicBezTo>
                  <a:pt x="133" y="130"/>
                  <a:pt x="67" y="213"/>
                  <a:pt x="67" y="213"/>
                </a:cubicBezTo>
                <a:cubicBezTo>
                  <a:pt x="67" y="213"/>
                  <a:pt x="0" y="130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103" y="0"/>
                  <a:pt x="133" y="30"/>
                  <a:pt x="133" y="67"/>
                </a:cubicBezTo>
                <a:close/>
                <a:moveTo>
                  <a:pt x="102" y="68"/>
                </a:moveTo>
                <a:cubicBezTo>
                  <a:pt x="102" y="48"/>
                  <a:pt x="86" y="32"/>
                  <a:pt x="67" y="32"/>
                </a:cubicBezTo>
                <a:cubicBezTo>
                  <a:pt x="46" y="32"/>
                  <a:pt x="31" y="48"/>
                  <a:pt x="31" y="68"/>
                </a:cubicBezTo>
                <a:cubicBezTo>
                  <a:pt x="31" y="87"/>
                  <a:pt x="46" y="103"/>
                  <a:pt x="67" y="103"/>
                </a:cubicBezTo>
                <a:cubicBezTo>
                  <a:pt x="86" y="103"/>
                  <a:pt x="102" y="87"/>
                  <a:pt x="102" y="6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defTabSz="698199">
              <a:defRPr/>
            </a:pPr>
            <a:endParaRPr lang="en-US" sz="1374">
              <a:solidFill>
                <a:schemeClr val="accent1"/>
              </a:solidFill>
            </a:endParaRPr>
          </a:p>
        </p:txBody>
      </p:sp>
      <p:sp>
        <p:nvSpPr>
          <p:cNvPr id="54" name="Freeform 14"/>
          <p:cNvSpPr>
            <a:spLocks noEditPoints="1"/>
          </p:cNvSpPr>
          <p:nvPr/>
        </p:nvSpPr>
        <p:spPr bwMode="auto">
          <a:xfrm>
            <a:off x="6729748" y="3062427"/>
            <a:ext cx="167516" cy="264084"/>
          </a:xfrm>
          <a:custGeom>
            <a:avLst/>
            <a:gdLst>
              <a:gd name="T0" fmla="*/ 133 w 133"/>
              <a:gd name="T1" fmla="*/ 67 h 213"/>
              <a:gd name="T2" fmla="*/ 67 w 133"/>
              <a:gd name="T3" fmla="*/ 213 h 213"/>
              <a:gd name="T4" fmla="*/ 0 w 133"/>
              <a:gd name="T5" fmla="*/ 67 h 213"/>
              <a:gd name="T6" fmla="*/ 67 w 133"/>
              <a:gd name="T7" fmla="*/ 0 h 213"/>
              <a:gd name="T8" fmla="*/ 133 w 133"/>
              <a:gd name="T9" fmla="*/ 67 h 213"/>
              <a:gd name="T10" fmla="*/ 102 w 133"/>
              <a:gd name="T11" fmla="*/ 68 h 213"/>
              <a:gd name="T12" fmla="*/ 67 w 133"/>
              <a:gd name="T13" fmla="*/ 32 h 213"/>
              <a:gd name="T14" fmla="*/ 31 w 133"/>
              <a:gd name="T15" fmla="*/ 68 h 213"/>
              <a:gd name="T16" fmla="*/ 67 w 133"/>
              <a:gd name="T17" fmla="*/ 103 h 213"/>
              <a:gd name="T18" fmla="*/ 102 w 133"/>
              <a:gd name="T19" fmla="*/ 6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213">
                <a:moveTo>
                  <a:pt x="133" y="67"/>
                </a:moveTo>
                <a:cubicBezTo>
                  <a:pt x="133" y="130"/>
                  <a:pt x="67" y="213"/>
                  <a:pt x="67" y="213"/>
                </a:cubicBezTo>
                <a:cubicBezTo>
                  <a:pt x="67" y="213"/>
                  <a:pt x="0" y="130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103" y="0"/>
                  <a:pt x="133" y="30"/>
                  <a:pt x="133" y="67"/>
                </a:cubicBezTo>
                <a:close/>
                <a:moveTo>
                  <a:pt x="102" y="68"/>
                </a:moveTo>
                <a:cubicBezTo>
                  <a:pt x="102" y="48"/>
                  <a:pt x="86" y="32"/>
                  <a:pt x="67" y="32"/>
                </a:cubicBezTo>
                <a:cubicBezTo>
                  <a:pt x="46" y="32"/>
                  <a:pt x="31" y="48"/>
                  <a:pt x="31" y="68"/>
                </a:cubicBezTo>
                <a:cubicBezTo>
                  <a:pt x="31" y="87"/>
                  <a:pt x="46" y="103"/>
                  <a:pt x="67" y="103"/>
                </a:cubicBezTo>
                <a:cubicBezTo>
                  <a:pt x="86" y="103"/>
                  <a:pt x="102" y="87"/>
                  <a:pt x="102" y="6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defTabSz="698199">
              <a:defRPr/>
            </a:pPr>
            <a:endParaRPr lang="en-US" sz="1374">
              <a:solidFill>
                <a:schemeClr val="accent1"/>
              </a:solidFill>
            </a:endParaRPr>
          </a:p>
        </p:txBody>
      </p:sp>
      <p:sp>
        <p:nvSpPr>
          <p:cNvPr id="55" name="Freeform 14"/>
          <p:cNvSpPr>
            <a:spLocks noEditPoints="1"/>
          </p:cNvSpPr>
          <p:nvPr/>
        </p:nvSpPr>
        <p:spPr bwMode="auto">
          <a:xfrm>
            <a:off x="7167427" y="2495789"/>
            <a:ext cx="133948" cy="204203"/>
          </a:xfrm>
          <a:custGeom>
            <a:avLst/>
            <a:gdLst>
              <a:gd name="T0" fmla="*/ 133 w 133"/>
              <a:gd name="T1" fmla="*/ 67 h 213"/>
              <a:gd name="T2" fmla="*/ 67 w 133"/>
              <a:gd name="T3" fmla="*/ 213 h 213"/>
              <a:gd name="T4" fmla="*/ 0 w 133"/>
              <a:gd name="T5" fmla="*/ 67 h 213"/>
              <a:gd name="T6" fmla="*/ 67 w 133"/>
              <a:gd name="T7" fmla="*/ 0 h 213"/>
              <a:gd name="T8" fmla="*/ 133 w 133"/>
              <a:gd name="T9" fmla="*/ 67 h 213"/>
              <a:gd name="T10" fmla="*/ 102 w 133"/>
              <a:gd name="T11" fmla="*/ 68 h 213"/>
              <a:gd name="T12" fmla="*/ 67 w 133"/>
              <a:gd name="T13" fmla="*/ 32 h 213"/>
              <a:gd name="T14" fmla="*/ 31 w 133"/>
              <a:gd name="T15" fmla="*/ 68 h 213"/>
              <a:gd name="T16" fmla="*/ 67 w 133"/>
              <a:gd name="T17" fmla="*/ 103 h 213"/>
              <a:gd name="T18" fmla="*/ 102 w 133"/>
              <a:gd name="T19" fmla="*/ 68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3" h="213">
                <a:moveTo>
                  <a:pt x="133" y="67"/>
                </a:moveTo>
                <a:cubicBezTo>
                  <a:pt x="133" y="130"/>
                  <a:pt x="67" y="213"/>
                  <a:pt x="67" y="213"/>
                </a:cubicBezTo>
                <a:cubicBezTo>
                  <a:pt x="67" y="213"/>
                  <a:pt x="0" y="130"/>
                  <a:pt x="0" y="67"/>
                </a:cubicBezTo>
                <a:cubicBezTo>
                  <a:pt x="0" y="30"/>
                  <a:pt x="30" y="0"/>
                  <a:pt x="67" y="0"/>
                </a:cubicBezTo>
                <a:cubicBezTo>
                  <a:pt x="103" y="0"/>
                  <a:pt x="133" y="30"/>
                  <a:pt x="133" y="67"/>
                </a:cubicBezTo>
                <a:close/>
                <a:moveTo>
                  <a:pt x="102" y="68"/>
                </a:moveTo>
                <a:cubicBezTo>
                  <a:pt x="102" y="48"/>
                  <a:pt x="86" y="32"/>
                  <a:pt x="67" y="32"/>
                </a:cubicBezTo>
                <a:cubicBezTo>
                  <a:pt x="46" y="32"/>
                  <a:pt x="31" y="48"/>
                  <a:pt x="31" y="68"/>
                </a:cubicBezTo>
                <a:cubicBezTo>
                  <a:pt x="31" y="87"/>
                  <a:pt x="46" y="103"/>
                  <a:pt x="67" y="103"/>
                </a:cubicBezTo>
                <a:cubicBezTo>
                  <a:pt x="86" y="103"/>
                  <a:pt x="102" y="87"/>
                  <a:pt x="102" y="68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pPr defTabSz="698199">
              <a:defRPr/>
            </a:pPr>
            <a:endParaRPr lang="en-US" sz="1374">
              <a:solidFill>
                <a:schemeClr val="accent1"/>
              </a:solidFill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CA2F81EE-B23B-4DAB-838F-61E6C2BAE85A}"/>
              </a:ext>
            </a:extLst>
          </p:cNvPr>
          <p:cNvSpPr/>
          <p:nvPr/>
        </p:nvSpPr>
        <p:spPr>
          <a:xfrm>
            <a:off x="4593577" y="12982"/>
            <a:ext cx="4581563" cy="2454272"/>
          </a:xfrm>
          <a:prstGeom prst="rect">
            <a:avLst/>
          </a:prstGeom>
          <a:solidFill>
            <a:srgbClr val="C0000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r>
              <a:rPr lang="en-US" altLang="nl-NL" sz="1600" dirty="0">
                <a:solidFill>
                  <a:schemeClr val="bg2"/>
                </a:solidFill>
                <a:latin typeface="Roboto" panose="02000000000000000000"/>
                <a:ea typeface="Roboto Condensed Light" charset="0"/>
                <a:cs typeface="Roboto Condensed Light" charset="0"/>
              </a:rPr>
              <a:t>Approx. 16.000 students</a:t>
            </a:r>
          </a:p>
        </p:txBody>
      </p:sp>
    </p:spTree>
    <p:extLst>
      <p:ext uri="{BB962C8B-B14F-4D97-AF65-F5344CB8AC3E}">
        <p14:creationId xmlns:p14="http://schemas.microsoft.com/office/powerpoint/2010/main" val="225316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DBF0F-6BE8-144A-8B1D-FEA389BED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b="0" dirty="0"/>
              <a:t>Graphic &amp; Digital Media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B93E65-F2A0-4746-8795-CBCD758AB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581610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76CB64-E3DA-D448-AA16-12E5DA25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28F1-0076-4340-BE68-1AED3FC6F9FC}" type="datetime1">
              <a:rPr lang="nl-BE" smtClean="0"/>
              <a:t>21/11/2022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70951E5-EBBB-7548-B97E-BFACC4FD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6DC167-9FA6-7C46-A3CE-38A1215F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4A2-3BA0-CE47-9626-802FA61C0AE5}" type="slidenum">
              <a:rPr lang="nl-BE" smtClean="0"/>
              <a:t>4</a:t>
            </a:fld>
            <a:endParaRPr lang="nl-BE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717CA40-4185-F248-8598-3C41533EFB19}"/>
              </a:ext>
            </a:extLst>
          </p:cNvPr>
          <p:cNvGrpSpPr/>
          <p:nvPr/>
        </p:nvGrpSpPr>
        <p:grpSpPr>
          <a:xfrm>
            <a:off x="260598" y="1566334"/>
            <a:ext cx="1312333" cy="1716230"/>
            <a:chOff x="260598" y="1566334"/>
            <a:chExt cx="1312333" cy="17162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57D89F-A10F-AF4C-8AF1-A65C93312C83}"/>
                </a:ext>
              </a:extLst>
            </p:cNvPr>
            <p:cNvSpPr txBox="1"/>
            <p:nvPr/>
          </p:nvSpPr>
          <p:spPr>
            <a:xfrm>
              <a:off x="260598" y="1566334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51BF7B-A562-DA4B-8F3A-BA0C3841B593}"/>
                </a:ext>
              </a:extLst>
            </p:cNvPr>
            <p:cNvSpPr txBox="1"/>
            <p:nvPr/>
          </p:nvSpPr>
          <p:spPr>
            <a:xfrm>
              <a:off x="260598" y="20574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B32FBE-294B-FB4E-B403-4BA85C20F8FD}"/>
                </a:ext>
              </a:extLst>
            </p:cNvPr>
            <p:cNvSpPr txBox="1"/>
            <p:nvPr/>
          </p:nvSpPr>
          <p:spPr>
            <a:xfrm>
              <a:off x="260598" y="25285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5EFFFE-F32B-2341-9C87-998F14ECF570}"/>
                </a:ext>
              </a:extLst>
            </p:cNvPr>
            <p:cNvSpPr txBox="1"/>
            <p:nvPr/>
          </p:nvSpPr>
          <p:spPr>
            <a:xfrm>
              <a:off x="260598" y="3005565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7826E18-33E4-344D-89DA-E6FD4F39999C}"/>
              </a:ext>
            </a:extLst>
          </p:cNvPr>
          <p:cNvGrpSpPr/>
          <p:nvPr/>
        </p:nvGrpSpPr>
        <p:grpSpPr>
          <a:xfrm>
            <a:off x="1708398" y="1566334"/>
            <a:ext cx="1312333" cy="1716230"/>
            <a:chOff x="1708398" y="1566334"/>
            <a:chExt cx="1312333" cy="17162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45C976-59FC-8F46-8349-11E50D859EDB}"/>
                </a:ext>
              </a:extLst>
            </p:cNvPr>
            <p:cNvSpPr txBox="1"/>
            <p:nvPr/>
          </p:nvSpPr>
          <p:spPr>
            <a:xfrm>
              <a:off x="1708398" y="1566334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1105D2-52A4-0744-9963-75B869718206}"/>
                </a:ext>
              </a:extLst>
            </p:cNvPr>
            <p:cNvSpPr txBox="1"/>
            <p:nvPr/>
          </p:nvSpPr>
          <p:spPr>
            <a:xfrm>
              <a:off x="1708398" y="20574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065258-BB97-4346-9C2A-DED1234B60A4}"/>
                </a:ext>
              </a:extLst>
            </p:cNvPr>
            <p:cNvSpPr txBox="1"/>
            <p:nvPr/>
          </p:nvSpPr>
          <p:spPr>
            <a:xfrm>
              <a:off x="1708398" y="25285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1C183D-4D10-154E-9578-9F67B657D58A}"/>
                </a:ext>
              </a:extLst>
            </p:cNvPr>
            <p:cNvSpPr txBox="1"/>
            <p:nvPr/>
          </p:nvSpPr>
          <p:spPr>
            <a:xfrm>
              <a:off x="1708398" y="3005565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3EE440-ED6F-A04C-AD59-1B085E0FC614}"/>
              </a:ext>
            </a:extLst>
          </p:cNvPr>
          <p:cNvGrpSpPr/>
          <p:nvPr/>
        </p:nvGrpSpPr>
        <p:grpSpPr>
          <a:xfrm>
            <a:off x="3164665" y="1566334"/>
            <a:ext cx="1312333" cy="1716230"/>
            <a:chOff x="3164665" y="1566334"/>
            <a:chExt cx="1312333" cy="171623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1D50F1-A852-A440-94D3-60D211C06247}"/>
                </a:ext>
              </a:extLst>
            </p:cNvPr>
            <p:cNvSpPr txBox="1"/>
            <p:nvPr/>
          </p:nvSpPr>
          <p:spPr>
            <a:xfrm>
              <a:off x="3164665" y="1566334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8989F2-E915-0741-817B-1B235BE44916}"/>
                </a:ext>
              </a:extLst>
            </p:cNvPr>
            <p:cNvSpPr txBox="1"/>
            <p:nvPr/>
          </p:nvSpPr>
          <p:spPr>
            <a:xfrm>
              <a:off x="3164665" y="2057401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A8C6E3-A0E4-CE4D-BCEE-8A59BDACEFD9}"/>
                </a:ext>
              </a:extLst>
            </p:cNvPr>
            <p:cNvSpPr txBox="1"/>
            <p:nvPr/>
          </p:nvSpPr>
          <p:spPr>
            <a:xfrm>
              <a:off x="3164665" y="25285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9BC4EC-2C4A-9C4C-9B92-8AEC98DD1423}"/>
                </a:ext>
              </a:extLst>
            </p:cNvPr>
            <p:cNvSpPr txBox="1"/>
            <p:nvPr/>
          </p:nvSpPr>
          <p:spPr>
            <a:xfrm>
              <a:off x="3164665" y="3005565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A232D6E-0021-F847-84F1-7EDD326AFFEE}"/>
              </a:ext>
            </a:extLst>
          </p:cNvPr>
          <p:cNvGrpSpPr/>
          <p:nvPr/>
        </p:nvGrpSpPr>
        <p:grpSpPr>
          <a:xfrm>
            <a:off x="4620932" y="1566334"/>
            <a:ext cx="1312333" cy="1716230"/>
            <a:chOff x="4620932" y="1566334"/>
            <a:chExt cx="1312333" cy="17162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40C32D-8976-9F45-A00D-9C7BEAA90254}"/>
                </a:ext>
              </a:extLst>
            </p:cNvPr>
            <p:cNvSpPr txBox="1"/>
            <p:nvPr/>
          </p:nvSpPr>
          <p:spPr>
            <a:xfrm>
              <a:off x="4620932" y="1566334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F3114A-B86C-B74A-9D12-FE39EF3BD620}"/>
                </a:ext>
              </a:extLst>
            </p:cNvPr>
            <p:cNvSpPr txBox="1"/>
            <p:nvPr/>
          </p:nvSpPr>
          <p:spPr>
            <a:xfrm>
              <a:off x="4620932" y="2057401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1F9056-5439-7247-8FC3-1838D5BABEDA}"/>
                </a:ext>
              </a:extLst>
            </p:cNvPr>
            <p:cNvSpPr txBox="1"/>
            <p:nvPr/>
          </p:nvSpPr>
          <p:spPr>
            <a:xfrm>
              <a:off x="4620932" y="25285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AD899D-D77C-5B45-9538-580D81654561}"/>
                </a:ext>
              </a:extLst>
            </p:cNvPr>
            <p:cNvSpPr txBox="1"/>
            <p:nvPr/>
          </p:nvSpPr>
          <p:spPr>
            <a:xfrm>
              <a:off x="4620932" y="3005565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A39DBA7-1DA9-1041-A761-4AD67B56500C}"/>
              </a:ext>
            </a:extLst>
          </p:cNvPr>
          <p:cNvGrpSpPr/>
          <p:nvPr/>
        </p:nvGrpSpPr>
        <p:grpSpPr>
          <a:xfrm>
            <a:off x="6077199" y="1566334"/>
            <a:ext cx="1312333" cy="1716230"/>
            <a:chOff x="6077199" y="1566334"/>
            <a:chExt cx="1312333" cy="171623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E5AF8D-692C-C940-8C7A-C7DB60A690A9}"/>
                </a:ext>
              </a:extLst>
            </p:cNvPr>
            <p:cNvSpPr txBox="1"/>
            <p:nvPr/>
          </p:nvSpPr>
          <p:spPr>
            <a:xfrm>
              <a:off x="6077199" y="1566334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17C0A49-2DA5-5D45-8CF1-FEB3A93CFBCF}"/>
                </a:ext>
              </a:extLst>
            </p:cNvPr>
            <p:cNvSpPr txBox="1"/>
            <p:nvPr/>
          </p:nvSpPr>
          <p:spPr>
            <a:xfrm>
              <a:off x="6077199" y="2057401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PUBLICATION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C4905FD-B400-A040-B4A1-45326D731CA6}"/>
                </a:ext>
              </a:extLst>
            </p:cNvPr>
            <p:cNvSpPr txBox="1"/>
            <p:nvPr/>
          </p:nvSpPr>
          <p:spPr>
            <a:xfrm>
              <a:off x="6077199" y="25285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BRAND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EC12A0-FB0B-C140-8DD8-313E0F9F0F46}"/>
                </a:ext>
              </a:extLst>
            </p:cNvPr>
            <p:cNvSpPr txBox="1"/>
            <p:nvPr/>
          </p:nvSpPr>
          <p:spPr>
            <a:xfrm>
              <a:off x="6077199" y="3005565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INTERFACE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79B1FA0-8EA3-7247-B02C-1A8D5E81E48C}"/>
              </a:ext>
            </a:extLst>
          </p:cNvPr>
          <p:cNvGrpSpPr/>
          <p:nvPr/>
        </p:nvGrpSpPr>
        <p:grpSpPr>
          <a:xfrm>
            <a:off x="7524999" y="1566334"/>
            <a:ext cx="1312333" cy="1716230"/>
            <a:chOff x="7524999" y="1566334"/>
            <a:chExt cx="1312333" cy="171623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715673-7DB3-084F-877D-AB0447CE8BD8}"/>
                </a:ext>
              </a:extLst>
            </p:cNvPr>
            <p:cNvSpPr txBox="1"/>
            <p:nvPr/>
          </p:nvSpPr>
          <p:spPr>
            <a:xfrm>
              <a:off x="7524999" y="1566334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3F4C3C-2326-AF4D-938A-2246EE719871}"/>
                </a:ext>
              </a:extLst>
            </p:cNvPr>
            <p:cNvSpPr txBox="1"/>
            <p:nvPr/>
          </p:nvSpPr>
          <p:spPr>
            <a:xfrm>
              <a:off x="7524999" y="2057401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9A18900-861F-C64A-8A85-4C525F1EEBBB}"/>
                </a:ext>
              </a:extLst>
            </p:cNvPr>
            <p:cNvSpPr txBox="1"/>
            <p:nvPr/>
          </p:nvSpPr>
          <p:spPr>
            <a:xfrm>
              <a:off x="7524999" y="2528501"/>
              <a:ext cx="1312333" cy="276999"/>
            </a:xfrm>
            <a:prstGeom prst="rect">
              <a:avLst/>
            </a:prstGeom>
            <a:solidFill>
              <a:srgbClr val="AD0F0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91C8B0-0D07-3E4B-95BF-B722CE36753D}"/>
                </a:ext>
              </a:extLst>
            </p:cNvPr>
            <p:cNvSpPr txBox="1"/>
            <p:nvPr/>
          </p:nvSpPr>
          <p:spPr>
            <a:xfrm>
              <a:off x="7524999" y="3005565"/>
              <a:ext cx="1312333" cy="2769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B6900F4-4F91-EC47-93F6-E82C0BDED7DA}"/>
              </a:ext>
            </a:extLst>
          </p:cNvPr>
          <p:cNvGrpSpPr/>
          <p:nvPr/>
        </p:nvGrpSpPr>
        <p:grpSpPr>
          <a:xfrm>
            <a:off x="260598" y="1092201"/>
            <a:ext cx="8576734" cy="276999"/>
            <a:chOff x="260598" y="1092201"/>
            <a:chExt cx="8576734" cy="27699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007C2F9-23BD-764A-BEB0-DF818F7897CF}"/>
                </a:ext>
              </a:extLst>
            </p:cNvPr>
            <p:cNvSpPr txBox="1"/>
            <p:nvPr/>
          </p:nvSpPr>
          <p:spPr>
            <a:xfrm>
              <a:off x="260598" y="1092201"/>
              <a:ext cx="1312333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2A1FA77-3413-BA46-BCA1-24EB74A8D232}"/>
                </a:ext>
              </a:extLst>
            </p:cNvPr>
            <p:cNvSpPr txBox="1"/>
            <p:nvPr/>
          </p:nvSpPr>
          <p:spPr>
            <a:xfrm>
              <a:off x="1708398" y="1092201"/>
              <a:ext cx="1312333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5A7E73-1DE7-3E4D-8C3C-903155B9DF55}"/>
                </a:ext>
              </a:extLst>
            </p:cNvPr>
            <p:cNvSpPr txBox="1"/>
            <p:nvPr/>
          </p:nvSpPr>
          <p:spPr>
            <a:xfrm>
              <a:off x="3164665" y="1092201"/>
              <a:ext cx="1312333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3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ACEAFC-82F9-4347-8B16-F8FF4007202A}"/>
                </a:ext>
              </a:extLst>
            </p:cNvPr>
            <p:cNvSpPr txBox="1"/>
            <p:nvPr/>
          </p:nvSpPr>
          <p:spPr>
            <a:xfrm>
              <a:off x="4620932" y="1092201"/>
              <a:ext cx="1312333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105418-C16D-9C40-AFD1-DBF81F81836A}"/>
                </a:ext>
              </a:extLst>
            </p:cNvPr>
            <p:cNvSpPr txBox="1"/>
            <p:nvPr/>
          </p:nvSpPr>
          <p:spPr>
            <a:xfrm>
              <a:off x="6077199" y="1092201"/>
              <a:ext cx="1312333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5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49F711-C1CA-4246-8B5A-F8D5C2AA582C}"/>
                </a:ext>
              </a:extLst>
            </p:cNvPr>
            <p:cNvSpPr txBox="1"/>
            <p:nvPr/>
          </p:nvSpPr>
          <p:spPr>
            <a:xfrm>
              <a:off x="7524999" y="1092201"/>
              <a:ext cx="1312333" cy="27699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6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5858ACD-545B-B64D-BDB7-AECB3FCE8079}"/>
              </a:ext>
            </a:extLst>
          </p:cNvPr>
          <p:cNvSpPr txBox="1"/>
          <p:nvPr/>
        </p:nvSpPr>
        <p:spPr>
          <a:xfrm>
            <a:off x="260598" y="643468"/>
            <a:ext cx="276013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53A50E4-BB37-7B4B-979D-0C46D2259EC7}"/>
              </a:ext>
            </a:extLst>
          </p:cNvPr>
          <p:cNvSpPr txBox="1"/>
          <p:nvPr/>
        </p:nvSpPr>
        <p:spPr>
          <a:xfrm>
            <a:off x="3164665" y="643468"/>
            <a:ext cx="2768600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52589D-7342-2D4B-89CE-20D9C984D305}"/>
              </a:ext>
            </a:extLst>
          </p:cNvPr>
          <p:cNvSpPr txBox="1"/>
          <p:nvPr/>
        </p:nvSpPr>
        <p:spPr>
          <a:xfrm>
            <a:off x="6077199" y="643468"/>
            <a:ext cx="2760133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JAAR 3</a:t>
            </a:r>
          </a:p>
        </p:txBody>
      </p:sp>
    </p:spTree>
    <p:extLst>
      <p:ext uri="{BB962C8B-B14F-4D97-AF65-F5344CB8AC3E}">
        <p14:creationId xmlns:p14="http://schemas.microsoft.com/office/powerpoint/2010/main" val="16631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5C4B5-B3E1-154F-8B51-A41DFD29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D586-114A-B749-8320-F972FC7433EF}" type="datetime1">
              <a:rPr lang="nl-BE" smtClean="0"/>
              <a:t>21/11/2022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FAF8E-2A73-4742-B904-24775BC88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CA263-61CF-EC4C-B12A-8A59D02D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1148" y="4548508"/>
            <a:ext cx="814202" cy="273844"/>
          </a:xfrm>
        </p:spPr>
        <p:txBody>
          <a:bodyPr/>
          <a:lstStyle/>
          <a:p>
            <a:fld id="{068D24A2-3BA0-CE47-9626-802FA61C0AE5}" type="slidenum">
              <a:rPr lang="nl-BE" smtClean="0"/>
              <a:t>5</a:t>
            </a:fld>
            <a:endParaRPr lang="nl-BE"/>
          </a:p>
        </p:txBody>
      </p:sp>
      <p:pic>
        <p:nvPicPr>
          <p:cNvPr id="6" name="Afbeelding 5" descr="Naamloos 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34" y="0"/>
            <a:ext cx="7673090" cy="5143500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202813" y="4548508"/>
            <a:ext cx="6901375" cy="492599"/>
          </a:xfrm>
          <a:prstGeom prst="rect">
            <a:avLst/>
          </a:prstGeom>
          <a:solidFill>
            <a:srgbClr val="AD0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82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5C4B5-B3E1-154F-8B51-A41DFD29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D586-114A-B749-8320-F972FC7433EF}" type="datetime1">
              <a:rPr lang="nl-BE" smtClean="0"/>
              <a:t>21/11/2022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FAF8E-2A73-4742-B904-24775BC88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CA263-61CF-EC4C-B12A-8A59D02D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1148" y="4548508"/>
            <a:ext cx="814202" cy="273844"/>
          </a:xfrm>
        </p:spPr>
        <p:txBody>
          <a:bodyPr/>
          <a:lstStyle/>
          <a:p>
            <a:fld id="{068D24A2-3BA0-CE47-9626-802FA61C0AE5}" type="slidenum">
              <a:rPr lang="nl-BE" smtClean="0"/>
              <a:t>6</a:t>
            </a:fld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789411" y="720891"/>
            <a:ext cx="772594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Semester 5:</a:t>
            </a:r>
          </a:p>
          <a:p>
            <a:pPr marL="342900" indent="-342900" algn="l">
              <a:buFontTx/>
              <a:buChar char="•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English </a:t>
            </a:r>
            <a:r>
              <a:rPr lang="nl-N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study</a:t>
            </a: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program</a:t>
            </a:r>
          </a:p>
          <a:p>
            <a:pPr marL="800100" lvl="1" indent="-342900">
              <a:buFontTx/>
              <a:buChar char="•"/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800100" lvl="1" indent="-342900">
              <a:buFontTx/>
              <a:buChar char="•"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Expert project (Brand, Motion, </a:t>
            </a:r>
            <a:r>
              <a:rPr lang="nl-N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Publication</a:t>
            </a: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or Interface) (14ECTS)</a:t>
            </a:r>
          </a:p>
          <a:p>
            <a:pPr lvl="1"/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800100" lvl="1" indent="-342900">
              <a:buFontTx/>
              <a:buChar char="•"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 x Expert Classes (2 x 8 ECTS)</a:t>
            </a:r>
          </a:p>
          <a:p>
            <a:pPr marL="800100" lvl="1" indent="-342900">
              <a:buFontTx/>
              <a:buChar char="•"/>
            </a:pP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•"/>
            </a:pP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•"/>
            </a:pP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•"/>
            </a:pP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sz="1300" dirty="0">
                <a:hlinkClick r:id="rId2"/>
              </a:rPr>
              <a:t>4_Friskies </a:t>
            </a:r>
            <a:r>
              <a:rPr lang="nl-BE" sz="1300" dirty="0" err="1">
                <a:hlinkClick r:id="rId2"/>
              </a:rPr>
              <a:t>rebranding</a:t>
            </a:r>
            <a:r>
              <a:rPr lang="nl-BE" sz="1300" dirty="0">
                <a:hlinkClick r:id="rId2"/>
              </a:rPr>
              <a:t> opdracht (2GDM) on </a:t>
            </a:r>
            <a:r>
              <a:rPr lang="nl-BE" sz="1300" dirty="0" err="1">
                <a:hlinkClick r:id="rId2"/>
              </a:rPr>
              <a:t>Vimeo</a:t>
            </a:r>
            <a:endParaRPr lang="nl-NL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89411" y="297511"/>
            <a:ext cx="678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Exchange </a:t>
            </a:r>
            <a:r>
              <a:rPr lang="nl-NL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Opportunities</a:t>
            </a:r>
            <a:endParaRPr lang="nl-NL" sz="2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81050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5C4B5-B3E1-154F-8B51-A41DFD29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9D586-114A-B749-8320-F972FC7433EF}" type="datetime1">
              <a:rPr lang="nl-BE" smtClean="0"/>
              <a:t>24/11/2022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FAF8E-2A73-4742-B904-24775BC88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nl-BE"/>
              <a:t>Powerpointsjabloon AP</a:t>
            </a:r>
            <a:endParaRPr lang="nl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CA263-61CF-EC4C-B12A-8A59D02D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01148" y="4548508"/>
            <a:ext cx="814202" cy="273844"/>
          </a:xfrm>
        </p:spPr>
        <p:txBody>
          <a:bodyPr/>
          <a:lstStyle/>
          <a:p>
            <a:fld id="{068D24A2-3BA0-CE47-9626-802FA61C0AE5}" type="slidenum">
              <a:rPr lang="nl-BE" smtClean="0"/>
              <a:t>7</a:t>
            </a:fld>
            <a:endParaRPr lang="nl-BE"/>
          </a:p>
        </p:txBody>
      </p:sp>
      <p:sp>
        <p:nvSpPr>
          <p:cNvPr id="7" name="Tekstvak 6"/>
          <p:cNvSpPr txBox="1"/>
          <p:nvPr/>
        </p:nvSpPr>
        <p:spPr>
          <a:xfrm>
            <a:off x="789411" y="720891"/>
            <a:ext cx="772594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Semester 6:</a:t>
            </a:r>
          </a:p>
          <a:p>
            <a:pPr marL="342900" indent="-342900" algn="l">
              <a:buFontTx/>
              <a:buChar char="•"/>
            </a:pPr>
            <a:r>
              <a:rPr lang="nl-N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EPS (European Project Semester)</a:t>
            </a:r>
          </a:p>
          <a:p>
            <a:pPr marL="800100" lvl="1" indent="-342900">
              <a:buFontTx/>
              <a:buChar char="•"/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800100" lvl="1" indent="-342900">
              <a:buFontTx/>
              <a:buChar char="•"/>
            </a:pPr>
            <a:r>
              <a:rPr lang="nl-N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whole</a:t>
            </a: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semester (30 ECTS)</a:t>
            </a:r>
          </a:p>
          <a:p>
            <a:pPr marL="800100" lvl="1" indent="-342900">
              <a:buFontTx/>
              <a:buChar char="•"/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800100" lvl="1" indent="-342900">
              <a:buFontTx/>
              <a:buChar char="•"/>
            </a:pPr>
            <a:r>
              <a:rPr lang="nl-N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international</a:t>
            </a: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&amp; </a:t>
            </a:r>
            <a:r>
              <a:rPr lang="nl-N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multidisciplinary</a:t>
            </a: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project</a:t>
            </a:r>
          </a:p>
          <a:p>
            <a:pPr lvl="1"/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marL="800100" lvl="1" indent="-342900">
              <a:buFontTx/>
              <a:buChar char="•"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project (20 ECTS) + </a:t>
            </a:r>
            <a:r>
              <a:rPr lang="nl-N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supplementary</a:t>
            </a: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courses (10 ECTS)</a:t>
            </a:r>
          </a:p>
          <a:p>
            <a:pPr marL="800100" lvl="1" indent="-342900">
              <a:buFontTx/>
              <a:buChar char="•"/>
            </a:pPr>
            <a:endParaRPr lang="nl-NL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 lvl="1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•"/>
            </a:pPr>
            <a:r>
              <a:rPr lang="nl-BE" sz="2000" dirty="0">
                <a:hlinkClick r:id="rId2"/>
              </a:rPr>
              <a:t>European Project Semester (EPS) | AP Hogeschool</a:t>
            </a: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•"/>
            </a:pPr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89411" y="297511"/>
            <a:ext cx="6784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Exchange </a:t>
            </a:r>
            <a:r>
              <a:rPr lang="nl-NL" sz="2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Opportunities</a:t>
            </a:r>
            <a:endParaRPr lang="nl-NL" sz="2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8749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>
          <a:xfrm>
            <a:off x="1599010" y="355997"/>
            <a:ext cx="5870972" cy="6429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2100" dirty="0">
                <a:solidFill>
                  <a:srgbClr val="BF0009"/>
                </a:solidFill>
              </a:rPr>
              <a:t>AN INNOVATION LAB FOR FUTURE PROFESSIONALS</a:t>
            </a: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</p:nvPr>
        </p:nvGraphicFramePr>
        <p:xfrm>
          <a:off x="1599010" y="1518412"/>
          <a:ext cx="5870972" cy="2461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DBF0F-6BE8-144A-8B1D-FEA389BEDB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b="0" dirty="0"/>
              <a:t>Antwerpen</a:t>
            </a:r>
            <a:br>
              <a:rPr lang="nl-BE" b="0" dirty="0"/>
            </a:br>
            <a:endParaRPr lang="nl-BE" b="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B93E65-F2A0-4746-8795-CBCD758AB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0640372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Themakleuren AP">
      <a:dk1>
        <a:srgbClr val="404040"/>
      </a:dk1>
      <a:lt1>
        <a:srgbClr val="FFFFFF"/>
      </a:lt1>
      <a:dk2>
        <a:srgbClr val="404040"/>
      </a:dk2>
      <a:lt2>
        <a:srgbClr val="E7E6E6"/>
      </a:lt2>
      <a:accent1>
        <a:srgbClr val="AD0F0A"/>
      </a:accent1>
      <a:accent2>
        <a:srgbClr val="F59A00"/>
      </a:accent2>
      <a:accent3>
        <a:srgbClr val="AD1073"/>
      </a:accent3>
      <a:accent4>
        <a:srgbClr val="009EAD"/>
      </a:accent4>
      <a:accent5>
        <a:srgbClr val="1D9659"/>
      </a:accent5>
      <a:accent6>
        <a:srgbClr val="70AD47"/>
      </a:accent6>
      <a:hlink>
        <a:srgbClr val="AD0F0A"/>
      </a:hlink>
      <a:folHlink>
        <a:srgbClr val="404040"/>
      </a:folHlink>
    </a:clrScheme>
    <a:fontScheme name="Kantoorthem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D0F0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>
              <a:lumMod val="75000"/>
              <a:lumOff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>
            <a:solidFill>
              <a:schemeClr val="tx1">
                <a:lumMod val="75000"/>
                <a:lumOff val="25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sjabloon_AP_19-9_NL.pptx" id="{3BD77326-128E-424F-ABB3-A7B63DAE3F53}" vid="{476C2211-F20B-4BF4-8DBF-66E6F50A05D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Office_2016_PowerPoint_AP-presentatie_(verhouding 16-9)</Template>
  <TotalTime>19042</TotalTime>
  <Words>375</Words>
  <Application>Microsoft Office PowerPoint</Application>
  <PresentationFormat>Diavoorstelling (16:9)</PresentationFormat>
  <Paragraphs>153</Paragraphs>
  <Slides>17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9" baseType="lpstr">
      <vt:lpstr>ＭＳ Ｐゴシック</vt:lpstr>
      <vt:lpstr>Arial</vt:lpstr>
      <vt:lpstr>Bebas Neue Bold</vt:lpstr>
      <vt:lpstr>Bulldog</vt:lpstr>
      <vt:lpstr>Calibri</vt:lpstr>
      <vt:lpstr>Century Gothic</vt:lpstr>
      <vt:lpstr>Helvetica</vt:lpstr>
      <vt:lpstr>Roboto</vt:lpstr>
      <vt:lpstr>Roboto Condensed Light</vt:lpstr>
      <vt:lpstr>Wingdings</vt:lpstr>
      <vt:lpstr>ヒラギノ角ゴ ProN W6</vt:lpstr>
      <vt:lpstr>Kantoorthema</vt:lpstr>
      <vt:lpstr>AP University of Applied Sciences &amp; Arts</vt:lpstr>
      <vt:lpstr>PowerPoint-presentatie</vt:lpstr>
      <vt:lpstr>Graphic &amp; Digital Media </vt:lpstr>
      <vt:lpstr>PowerPoint-presentatie</vt:lpstr>
      <vt:lpstr>PowerPoint-presentatie</vt:lpstr>
      <vt:lpstr>PowerPoint-presentatie</vt:lpstr>
      <vt:lpstr>PowerPoint-presentatie</vt:lpstr>
      <vt:lpstr>AN INNOVATION LAB FOR FUTURE PROFESSIONALS</vt:lpstr>
      <vt:lpstr>Antwerpen </vt:lpstr>
      <vt:lpstr>Belgium</vt:lpstr>
      <vt:lpstr>PowerPoint-presentatie</vt:lpstr>
      <vt:lpstr>ANTWERP</vt:lpstr>
      <vt:lpstr>       Antwerp: Seaport and Diamonds</vt:lpstr>
      <vt:lpstr>    Antwerp Fashion</vt:lpstr>
      <vt:lpstr>Antwerp is art and culture</vt:lpstr>
      <vt:lpstr>Antwerp is fun</vt:lpstr>
      <vt:lpstr>Fragen/Questions erwin.listhaeghe@ap.be </vt:lpstr>
    </vt:vector>
  </TitlesOfParts>
  <Company>Artesis Plantijn Hogeschool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Muyshondt Karen</dc:creator>
  <cp:lastModifiedBy>Listhaeghe Erwin</cp:lastModifiedBy>
  <cp:revision>85</cp:revision>
  <dcterms:created xsi:type="dcterms:W3CDTF">2019-12-03T14:45:58Z</dcterms:created>
  <dcterms:modified xsi:type="dcterms:W3CDTF">2022-11-29T07:26:47Z</dcterms:modified>
</cp:coreProperties>
</file>